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Source Code Pro" panose="020B0604020202020204" charset="0"/>
      <p:regular r:id="rId18"/>
      <p:bold r:id="rId19"/>
    </p:embeddedFont>
    <p:embeddedFont>
      <p:font typeface="Montserrat" panose="020B0604020202020204" charset="0"/>
      <p:regular r:id="rId20"/>
      <p:bold r:id="rId21"/>
      <p:italic r:id="rId22"/>
      <p:boldItalic r:id="rId23"/>
    </p:embeddedFont>
    <p:embeddedFont>
      <p:font typeface="Oswald"/>
      <p:regular r:id="rId24"/>
      <p:bold r:id="rId25"/>
    </p:embeddedFont>
    <p:embeddedFont>
      <p:font typeface="Questrial" panose="020B0604020202020204" charset="0"/>
      <p:regular r:id="rId26"/>
    </p:embeddedFont>
    <p:embeddedFont>
      <p:font typeface="Verdana" panose="020B0604030504040204" pitchFamily="34" charset="0"/>
      <p:regular r:id="rId27"/>
      <p:bold r:id="rId28"/>
      <p:italic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58554F-0CCF-4B90-BE9A-51ECAD50047D}">
  <a:tblStyle styleId="{F758554F-0CCF-4B90-BE9A-51ECAD5004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66" autoAdjust="0"/>
  </p:normalViewPr>
  <p:slideViewPr>
    <p:cSldViewPr snapToGrid="0">
      <p:cViewPr>
        <p:scale>
          <a:sx n="75" d="100"/>
          <a:sy n="75" d="100"/>
        </p:scale>
        <p:origin x="864" y="1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Berkeley_Lake,_Georgia" TargetMode="External"/><Relationship Id="rId13" Type="http://schemas.openxmlformats.org/officeDocument/2006/relationships/hyperlink" Target="https://en.wikipedia.org/wiki/Grayson,_Georgia" TargetMode="External"/><Relationship Id="rId18" Type="http://schemas.openxmlformats.org/officeDocument/2006/relationships/hyperlink" Target="https://en.wikipedia.org/wiki/Norcross,_Georgia" TargetMode="External"/><Relationship Id="rId3" Type="http://schemas.openxmlformats.org/officeDocument/2006/relationships/hyperlink" Target="http://www.house.ga.gov/Representatives/en-US/HouseMembersList.aspx" TargetMode="External"/><Relationship Id="rId21" Type="http://schemas.openxmlformats.org/officeDocument/2006/relationships/hyperlink" Target="https://en.wikipedia.org/wiki/Sugar_Hill,_Georgia" TargetMode="External"/><Relationship Id="rId7" Type="http://schemas.openxmlformats.org/officeDocument/2006/relationships/hyperlink" Target="https://en.wikipedia.org/wiki/Barrow_County,_Georgia" TargetMode="External"/><Relationship Id="rId12" Type="http://schemas.openxmlformats.org/officeDocument/2006/relationships/hyperlink" Target="https://en.wikipedia.org/wiki/Duluth,_Georgia" TargetMode="External"/><Relationship Id="rId17" Type="http://schemas.openxmlformats.org/officeDocument/2006/relationships/hyperlink" Target="https://en.wikipedia.org/wiki/Walton_County,_Georgia" TargetMode="External"/><Relationship Id="rId2" Type="http://schemas.openxmlformats.org/officeDocument/2006/relationships/slide" Target="../slides/slide11.xml"/><Relationship Id="rId16" Type="http://schemas.openxmlformats.org/officeDocument/2006/relationships/hyperlink" Target="https://en.wikipedia.org/wiki/Loganville,_Georgia" TargetMode="External"/><Relationship Id="rId20" Type="http://schemas.openxmlformats.org/officeDocument/2006/relationships/hyperlink" Target="https://en.wikipedia.org/wiki/Snellville,_Georgia" TargetMode="External"/><Relationship Id="rId1" Type="http://schemas.openxmlformats.org/officeDocument/2006/relationships/notesMaster" Target="../notesMasters/notesMaster1.xml"/><Relationship Id="rId6" Type="http://schemas.openxmlformats.org/officeDocument/2006/relationships/hyperlink" Target="https://en.wikipedia.org/wiki/Auburn,_Georgia" TargetMode="External"/><Relationship Id="rId11" Type="http://schemas.openxmlformats.org/officeDocument/2006/relationships/hyperlink" Target="https://en.wikipedia.org/wiki/Dacula,_Georgia" TargetMode="External"/><Relationship Id="rId5" Type="http://schemas.openxmlformats.org/officeDocument/2006/relationships/hyperlink" Target="https://publish.gwinnett.k12.ga.us/gcps/home/public/schools" TargetMode="External"/><Relationship Id="rId15" Type="http://schemas.openxmlformats.org/officeDocument/2006/relationships/hyperlink" Target="https://en.wikipedia.org/wiki/Lilburn,_Georgia" TargetMode="External"/><Relationship Id="rId10" Type="http://schemas.openxmlformats.org/officeDocument/2006/relationships/hyperlink" Target="https://en.wikipedia.org/wiki/Hall_County,_Georgia" TargetMode="External"/><Relationship Id="rId19" Type="http://schemas.openxmlformats.org/officeDocument/2006/relationships/hyperlink" Target="https://en.wikipedia.org/wiki/Peachtree_Corners,_Georgia" TargetMode="External"/><Relationship Id="rId4" Type="http://schemas.openxmlformats.org/officeDocument/2006/relationships/hyperlink" Target="http://www.senate.ga.gov/senators/en-US/SenateMembersList.aspx" TargetMode="External"/><Relationship Id="rId9" Type="http://schemas.openxmlformats.org/officeDocument/2006/relationships/hyperlink" Target="https://en.wikipedia.org/wiki/Buford,_Georgia" TargetMode="External"/><Relationship Id="rId14" Type="http://schemas.openxmlformats.org/officeDocument/2006/relationships/hyperlink" Target="https://en.wikipedia.org/wiki/Lawrenceville,_Georgia" TargetMode="External"/><Relationship Id="rId22" Type="http://schemas.openxmlformats.org/officeDocument/2006/relationships/hyperlink" Target="https://en.wikipedia.org/wiki/Suwanee,_Georgi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healthyyouth/sexualbehavior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dc.gov/nchhstp/stateprofiles/pdf/Georgia_profile.pdf" TargetMode="External"/><Relationship Id="rId4" Type="http://schemas.openxmlformats.org/officeDocument/2006/relationships/hyperlink" Target="https://www.scribd.com/document/328742824/CDC-Report-of-2015-STD-Statistics#from_embed"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dvocatesforyouth.org/publications/publications-a-z/655-sex-education-programs-definitions-and-point-by-point-comparis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2.education.uiowa.edu/archives/jrel/spring06/documents/Pittman_0514.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orgiastandards.org/standards/GPS%20Support%20Docs/Health_Education_2-11-201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time_continue=74&amp;v=UB9anEZx9L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US" sz="1200" u="sng" dirty="0"/>
              <a:t>Script</a:t>
            </a:r>
            <a:endParaRPr lang="en-US" sz="11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Welcome to </a:t>
            </a:r>
            <a:r>
              <a:rPr lang="en-US" sz="1100" b="0" i="0" u="none" strike="noStrike" cap="none" dirty="0" err="1">
                <a:solidFill>
                  <a:srgbClr val="000000"/>
                </a:solidFill>
                <a:effectLst/>
                <a:latin typeface="Arial"/>
                <a:ea typeface="Arial"/>
                <a:cs typeface="Arial"/>
                <a:sym typeface="Arial"/>
              </a:rPr>
              <a:t>SisterLove’s</a:t>
            </a:r>
            <a:r>
              <a:rPr lang="en-US" sz="1100" b="0" i="0" u="none" strike="noStrike" cap="none" dirty="0">
                <a:solidFill>
                  <a:srgbClr val="000000"/>
                </a:solidFill>
                <a:effectLst/>
                <a:latin typeface="Arial"/>
                <a:ea typeface="Arial"/>
                <a:cs typeface="Arial"/>
                <a:sym typeface="Arial"/>
              </a:rPr>
              <a:t> Advocacy Training. This presentation will introduce the different kinds of sex education curriculums, and discuss ways to provide the best sex education for young people While this presentation was created specifically for Gwinnett County Public Schools, it can easily be transferred to other public school systems as we talk about sex education curriculum in general. </a:t>
            </a:r>
            <a:endParaRPr lang="en-US" sz="1200" dirty="0"/>
          </a:p>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0" i="0" u="sng" strike="noStrike" cap="none" dirty="0">
                <a:solidFill>
                  <a:srgbClr val="000000"/>
                </a:solidFill>
                <a:effectLst/>
                <a:latin typeface="+mj-lt"/>
                <a:ea typeface="Arial"/>
                <a:cs typeface="Arial"/>
                <a:sym typeface="Arial"/>
              </a:rPr>
              <a:t>Script</a:t>
            </a:r>
          </a:p>
          <a:p>
            <a:pPr marL="0" indent="0" rtl="0">
              <a:buNone/>
            </a:pPr>
            <a:r>
              <a:rPr lang="en-US" sz="1100" b="0" i="0" u="none" strike="noStrike" cap="none" dirty="0">
                <a:solidFill>
                  <a:srgbClr val="000000"/>
                </a:solidFill>
                <a:effectLst/>
                <a:latin typeface="+mj-lt"/>
                <a:ea typeface="Arial"/>
                <a:cs typeface="Arial"/>
                <a:sym typeface="Arial"/>
              </a:rPr>
              <a:t>Like it or not, the government IS involved in setting the curriculum in public schools, and this includes the sex education curriculum. In the participant’s packet you can find the relevant Georgia law, Georgia Department of Education Policy, and Gwinnett County School Board Policy. </a:t>
            </a:r>
            <a:endParaRPr lang="en-US" b="0" dirty="0">
              <a:effectLst/>
              <a:latin typeface="+mj-lt"/>
            </a:endParaRPr>
          </a:p>
          <a:p>
            <a:pPr marL="0" indent="0" rtl="0">
              <a:buNone/>
            </a:pPr>
            <a:br>
              <a:rPr lang="en-US" b="0" dirty="0">
                <a:effectLst/>
                <a:latin typeface="+mj-lt"/>
              </a:rPr>
            </a:br>
            <a:r>
              <a:rPr lang="en-US" sz="1100" b="0" i="0" u="none" strike="noStrike" cap="none" dirty="0">
                <a:solidFill>
                  <a:srgbClr val="000000"/>
                </a:solidFill>
                <a:effectLst/>
                <a:latin typeface="+mj-lt"/>
                <a:ea typeface="Arial"/>
                <a:cs typeface="Arial"/>
                <a:sym typeface="Arial"/>
              </a:rPr>
              <a:t>Georgia law and Georgia Department of Education Policy leaves room for the local school boards to choose what type of sex education to be taught in the schools. Thus, local school systems have the choice to provide comprehensive sex education to its students. However, Gwinnett County does not have a separate sex education curriculum, but is instead included within the health education curriculum. Other Georgia counties, such as DeKalb, Gainesville, and Atlanta Public Schools all have separate sex education curriculums. </a:t>
            </a:r>
            <a:endParaRPr lang="en-US" b="0" dirty="0">
              <a:effectLst/>
              <a:latin typeface="+mj-lt"/>
            </a:endParaRPr>
          </a:p>
          <a:p>
            <a:pPr marL="0" indent="0">
              <a:buNone/>
            </a:pPr>
            <a:endParaRPr dirty="0">
              <a:latin typeface="+mj-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0" i="0" u="sng" strike="noStrike" cap="none" dirty="0">
                <a:solidFill>
                  <a:srgbClr val="000000"/>
                </a:solidFill>
                <a:effectLst/>
                <a:latin typeface="Arial"/>
                <a:ea typeface="Arial"/>
                <a:cs typeface="Arial"/>
                <a:sym typeface="Arial"/>
              </a:rPr>
              <a:t>Script</a:t>
            </a:r>
          </a:p>
          <a:p>
            <a:pPr marL="0" indent="0" rtl="0">
              <a:buNone/>
            </a:pPr>
            <a:r>
              <a:rPr lang="en-US" sz="1100" b="0" i="0" u="none" strike="noStrike" cap="none" dirty="0">
                <a:solidFill>
                  <a:srgbClr val="000000"/>
                </a:solidFill>
                <a:effectLst/>
                <a:latin typeface="Arial"/>
                <a:ea typeface="Arial"/>
                <a:cs typeface="Arial"/>
                <a:sym typeface="Arial"/>
              </a:rPr>
              <a:t>Like it or not, the government is involved in setting the curriculum in public schools, and this includes the sex education curriculum. In the participant’s packet you can find the relevant Georgia law, Georgia Department of Education Policy, and Gwinnett County School Board Policy. </a:t>
            </a:r>
            <a:endParaRPr lang="en-US" sz="1000" b="0" dirty="0">
              <a:effectLst/>
            </a:endParaRPr>
          </a:p>
          <a:p>
            <a:pPr marL="0" indent="0" rtl="0">
              <a:buNone/>
            </a:pPr>
            <a:br>
              <a:rPr lang="en-US" sz="1000" b="0" dirty="0">
                <a:effectLst/>
              </a:rPr>
            </a:br>
            <a:r>
              <a:rPr lang="en-US" sz="1100" b="0" i="0" u="none" strike="noStrike" cap="none" dirty="0">
                <a:solidFill>
                  <a:srgbClr val="000000"/>
                </a:solidFill>
                <a:effectLst/>
                <a:latin typeface="Arial"/>
                <a:ea typeface="Arial"/>
                <a:cs typeface="Arial"/>
                <a:sym typeface="Arial"/>
              </a:rPr>
              <a:t>Georgia law and Georgia Department of Education Policy leaves room for the local school boards to choose what type of sex education to be taught in the schools. Thus, local school systems have the choice to provide comprehensive sex education to its students. However, Gwinnett County does not have a separate sex education curriculum, but is instead included within the health education curriculum. Other Georgia counties, such as DeKalb, Gainesville, and Atlanta Public Schools all have separate sex education curriculums. </a:t>
            </a:r>
          </a:p>
          <a:p>
            <a:pPr marL="0" indent="0" rtl="0">
              <a:buNone/>
            </a:pPr>
            <a:endParaRPr lang="en-US" sz="1100" b="0" i="0" u="none" strike="noStrike" cap="none" dirty="0">
              <a:solidFill>
                <a:srgbClr val="000000"/>
              </a:solidFill>
              <a:effectLst/>
              <a:latin typeface="Arial"/>
              <a:cs typeface="Arial"/>
              <a:sym typeface="Arial"/>
            </a:endParaRPr>
          </a:p>
          <a:p>
            <a:pPr marL="0" indent="0" rtl="0">
              <a:buNone/>
            </a:pPr>
            <a:r>
              <a:rPr lang="en-US" sz="1100" b="0" i="0" u="sng" strike="noStrike" cap="none" dirty="0">
                <a:solidFill>
                  <a:srgbClr val="000000"/>
                </a:solidFill>
                <a:effectLst/>
                <a:latin typeface="Arial"/>
                <a:cs typeface="Arial"/>
                <a:sym typeface="Arial"/>
              </a:rPr>
              <a:t>Resources</a:t>
            </a:r>
            <a:endParaRPr lang="en-GB" sz="1000" u="sng" dirty="0">
              <a:solidFill>
                <a:schemeClr val="hlink"/>
              </a:solidFill>
              <a:latin typeface="+mj-lt"/>
              <a:hlinkClick r:id="rId3"/>
            </a:endParaRPr>
          </a:p>
          <a:p>
            <a:pPr marL="0" lvl="0" indent="0">
              <a:spcBef>
                <a:spcPts val="0"/>
              </a:spcBef>
              <a:spcAft>
                <a:spcPts val="0"/>
              </a:spcAft>
              <a:buNone/>
            </a:pPr>
            <a:r>
              <a:rPr lang="en-GB" sz="1000" u="sng" dirty="0">
                <a:solidFill>
                  <a:schemeClr val="hlink"/>
                </a:solidFill>
                <a:latin typeface="+mj-lt"/>
                <a:hlinkClick r:id="rId3"/>
              </a:rPr>
              <a:t>http://www.house.ga.gov/Representatives/en-US/HouseMembersList.aspx</a:t>
            </a:r>
            <a:endParaRPr sz="1000" dirty="0">
              <a:latin typeface="+mj-lt"/>
            </a:endParaRPr>
          </a:p>
          <a:p>
            <a:pPr marL="0" lvl="0" indent="0">
              <a:spcBef>
                <a:spcPts val="0"/>
              </a:spcBef>
              <a:spcAft>
                <a:spcPts val="0"/>
              </a:spcAft>
              <a:buNone/>
            </a:pPr>
            <a:r>
              <a:rPr lang="en-GB" sz="1000" u="sng" dirty="0">
                <a:solidFill>
                  <a:schemeClr val="hlink"/>
                </a:solidFill>
                <a:latin typeface="+mj-lt"/>
                <a:hlinkClick r:id="rId4"/>
              </a:rPr>
              <a:t>http://www.senate.ga.gov/senators/en-US/SenateMembersList.aspx</a:t>
            </a:r>
            <a:endParaRPr sz="1000" dirty="0">
              <a:latin typeface="+mj-lt"/>
            </a:endParaRPr>
          </a:p>
          <a:p>
            <a:pPr marL="0" lvl="0" indent="0" rtl="0">
              <a:spcBef>
                <a:spcPts val="0"/>
              </a:spcBef>
              <a:spcAft>
                <a:spcPts val="0"/>
              </a:spcAft>
              <a:buNone/>
            </a:pPr>
            <a:r>
              <a:rPr lang="en-GB" sz="1000" u="sng" dirty="0">
                <a:solidFill>
                  <a:schemeClr val="hlink"/>
                </a:solidFill>
                <a:latin typeface="+mj-lt"/>
                <a:hlinkClick r:id="rId5"/>
              </a:rPr>
              <a:t>https://publish.gwinnett.k12.ga.us/gcps/home/public/schools</a:t>
            </a:r>
            <a:endParaRPr sz="1000" dirty="0">
              <a:latin typeface="+mj-lt"/>
            </a:endParaRPr>
          </a:p>
          <a:p>
            <a:pPr marL="0" lvl="0" indent="0">
              <a:spcBef>
                <a:spcPts val="0"/>
              </a:spcBef>
              <a:spcAft>
                <a:spcPts val="0"/>
              </a:spcAft>
              <a:buNone/>
            </a:pPr>
            <a:r>
              <a:rPr lang="en-GB" sz="1000" dirty="0">
                <a:latin typeface="+mj-lt"/>
              </a:rPr>
              <a:t>Gwinnett County Cities </a:t>
            </a:r>
            <a:endParaRPr sz="1000" dirty="0">
              <a:latin typeface="+mj-lt"/>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6"/>
              </a:rPr>
              <a:t>Auburn</a:t>
            </a:r>
            <a:r>
              <a:rPr lang="en-GB" sz="1000" dirty="0">
                <a:solidFill>
                  <a:srgbClr val="222222"/>
                </a:solidFill>
                <a:latin typeface="+mj-lt"/>
              </a:rPr>
              <a:t> (partly in </a:t>
            </a:r>
            <a:r>
              <a:rPr lang="en-GB" sz="1000" u="sng" dirty="0">
                <a:solidFill>
                  <a:srgbClr val="0B0080"/>
                </a:solidFill>
                <a:latin typeface="+mj-lt"/>
                <a:hlinkClick r:id="rId7"/>
              </a:rPr>
              <a:t>Barrow County</a:t>
            </a:r>
            <a:r>
              <a:rPr lang="en-GB" sz="1000" dirty="0">
                <a:solidFill>
                  <a:srgbClr val="222222"/>
                </a:solidFill>
                <a:latin typeface="+mj-lt"/>
              </a:rPr>
              <a:t>)</a:t>
            </a:r>
            <a:endParaRPr sz="1000" dirty="0">
              <a:solidFill>
                <a:srgbClr val="222222"/>
              </a:solidFill>
              <a:latin typeface="+mj-lt"/>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8"/>
              </a:rPr>
              <a:t>Berkeley Lake</a:t>
            </a:r>
            <a:endParaRPr sz="1000" u="sng" dirty="0">
              <a:solidFill>
                <a:srgbClr val="0B0080"/>
              </a:solidFill>
              <a:latin typeface="+mj-lt"/>
              <a:hlinkClick r:id="rId8"/>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9"/>
              </a:rPr>
              <a:t>Buford</a:t>
            </a:r>
            <a:r>
              <a:rPr lang="en-GB" sz="1000" dirty="0">
                <a:solidFill>
                  <a:srgbClr val="222222"/>
                </a:solidFill>
                <a:latin typeface="+mj-lt"/>
              </a:rPr>
              <a:t> (partly in </a:t>
            </a:r>
            <a:r>
              <a:rPr lang="en-GB" sz="1000" u="sng" dirty="0">
                <a:solidFill>
                  <a:srgbClr val="0B0080"/>
                </a:solidFill>
                <a:latin typeface="+mj-lt"/>
                <a:hlinkClick r:id="rId10"/>
              </a:rPr>
              <a:t>Hall County</a:t>
            </a:r>
            <a:r>
              <a:rPr lang="en-GB" sz="1000" dirty="0">
                <a:solidFill>
                  <a:srgbClr val="222222"/>
                </a:solidFill>
                <a:latin typeface="+mj-lt"/>
              </a:rPr>
              <a:t>)</a:t>
            </a:r>
            <a:endParaRPr sz="1000" dirty="0">
              <a:solidFill>
                <a:srgbClr val="222222"/>
              </a:solidFill>
              <a:latin typeface="+mj-lt"/>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1"/>
              </a:rPr>
              <a:t>Dacula</a:t>
            </a:r>
            <a:endParaRPr sz="1000" u="sng" dirty="0">
              <a:solidFill>
                <a:srgbClr val="0B0080"/>
              </a:solidFill>
              <a:latin typeface="+mj-lt"/>
              <a:hlinkClick r:id="rId11"/>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2"/>
              </a:rPr>
              <a:t>Duluth</a:t>
            </a:r>
            <a:endParaRPr sz="1000" u="sng" dirty="0">
              <a:solidFill>
                <a:srgbClr val="0B0080"/>
              </a:solidFill>
              <a:latin typeface="+mj-lt"/>
              <a:hlinkClick r:id="rId12"/>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3"/>
              </a:rPr>
              <a:t>Grayson</a:t>
            </a:r>
            <a:endParaRPr sz="1000" u="sng" dirty="0">
              <a:solidFill>
                <a:srgbClr val="0B0080"/>
              </a:solidFill>
              <a:latin typeface="+mj-lt"/>
              <a:hlinkClick r:id="rId13"/>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4"/>
              </a:rPr>
              <a:t>Lawrenceville</a:t>
            </a:r>
            <a:endParaRPr sz="1000" u="sng" dirty="0">
              <a:solidFill>
                <a:srgbClr val="0B0080"/>
              </a:solidFill>
              <a:latin typeface="+mj-lt"/>
              <a:hlinkClick r:id="rId14"/>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5"/>
              </a:rPr>
              <a:t>Lilburn</a:t>
            </a:r>
            <a:endParaRPr sz="1000" u="sng" dirty="0">
              <a:solidFill>
                <a:srgbClr val="0B0080"/>
              </a:solidFill>
              <a:latin typeface="+mj-lt"/>
              <a:hlinkClick r:id="rId15"/>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6"/>
              </a:rPr>
              <a:t>Loganville</a:t>
            </a:r>
            <a:r>
              <a:rPr lang="en-GB" sz="1000" dirty="0">
                <a:solidFill>
                  <a:srgbClr val="222222"/>
                </a:solidFill>
                <a:latin typeface="+mj-lt"/>
              </a:rPr>
              <a:t> (partly in </a:t>
            </a:r>
            <a:r>
              <a:rPr lang="en-GB" sz="1000" u="sng" dirty="0">
                <a:solidFill>
                  <a:srgbClr val="0B0080"/>
                </a:solidFill>
                <a:latin typeface="+mj-lt"/>
                <a:hlinkClick r:id="rId17"/>
              </a:rPr>
              <a:t>Walton County</a:t>
            </a:r>
            <a:r>
              <a:rPr lang="en-GB" sz="1000" dirty="0">
                <a:solidFill>
                  <a:srgbClr val="222222"/>
                </a:solidFill>
                <a:latin typeface="+mj-lt"/>
              </a:rPr>
              <a:t>)</a:t>
            </a:r>
            <a:endParaRPr sz="1000" dirty="0">
              <a:solidFill>
                <a:srgbClr val="222222"/>
              </a:solidFill>
              <a:latin typeface="+mj-lt"/>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8"/>
              </a:rPr>
              <a:t>Norcross</a:t>
            </a:r>
            <a:endParaRPr sz="1000" u="sng" dirty="0">
              <a:solidFill>
                <a:srgbClr val="0B0080"/>
              </a:solidFill>
              <a:latin typeface="+mj-lt"/>
              <a:hlinkClick r:id="rId18"/>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19"/>
              </a:rPr>
              <a:t>Peachtree Corners</a:t>
            </a:r>
            <a:endParaRPr sz="1000" u="sng" dirty="0">
              <a:solidFill>
                <a:srgbClr val="0B0080"/>
              </a:solidFill>
              <a:latin typeface="+mj-lt"/>
              <a:hlinkClick r:id="rId19"/>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20"/>
              </a:rPr>
              <a:t>Snellville</a:t>
            </a:r>
            <a:endParaRPr sz="1000" u="sng" dirty="0">
              <a:solidFill>
                <a:srgbClr val="0B0080"/>
              </a:solidFill>
              <a:latin typeface="+mj-lt"/>
              <a:hlinkClick r:id="rId20"/>
            </a:endParaRPr>
          </a:p>
          <a:p>
            <a:pPr marL="685800" lvl="0" indent="-292100" rtl="0">
              <a:lnSpc>
                <a:spcPct val="115000"/>
              </a:lnSpc>
              <a:spcBef>
                <a:spcPts val="0"/>
              </a:spcBef>
              <a:spcAft>
                <a:spcPts val="0"/>
              </a:spcAft>
              <a:buClr>
                <a:srgbClr val="222222"/>
              </a:buClr>
              <a:buSzPts val="1000"/>
              <a:buChar char="●"/>
            </a:pPr>
            <a:r>
              <a:rPr lang="en-GB" sz="1000" u="sng" dirty="0">
                <a:solidFill>
                  <a:srgbClr val="0B0080"/>
                </a:solidFill>
                <a:latin typeface="+mj-lt"/>
                <a:hlinkClick r:id="rId21"/>
              </a:rPr>
              <a:t>Sugar Hill</a:t>
            </a:r>
            <a:endParaRPr sz="1000" u="sng" dirty="0">
              <a:solidFill>
                <a:srgbClr val="0B0080"/>
              </a:solidFill>
              <a:latin typeface="+mj-lt"/>
              <a:hlinkClick r:id="rId21"/>
            </a:endParaRPr>
          </a:p>
          <a:p>
            <a:pPr marL="685800" lvl="0" indent="-292100" rtl="0">
              <a:lnSpc>
                <a:spcPct val="115000"/>
              </a:lnSpc>
              <a:spcBef>
                <a:spcPts val="0"/>
              </a:spcBef>
              <a:spcAft>
                <a:spcPts val="0"/>
              </a:spcAft>
              <a:buClr>
                <a:srgbClr val="222222"/>
              </a:buClr>
              <a:buSzPts val="1000"/>
              <a:buChar char="●"/>
            </a:pPr>
            <a:r>
              <a:rPr lang="en-GB" sz="1000" u="sng" dirty="0" err="1">
                <a:solidFill>
                  <a:srgbClr val="0B0080"/>
                </a:solidFill>
                <a:latin typeface="+mj-lt"/>
                <a:hlinkClick r:id="rId22"/>
              </a:rPr>
              <a:t>Suwanee</a:t>
            </a:r>
            <a:endParaRPr sz="1000" u="sng" dirty="0">
              <a:solidFill>
                <a:srgbClr val="0B0080"/>
              </a:solidFill>
              <a:latin typeface="+mj-lt"/>
              <a:hlinkClick r:id="rId22"/>
            </a:endParaRPr>
          </a:p>
          <a:p>
            <a:pPr marL="0" lvl="0" indent="0" rtl="0">
              <a:spcBef>
                <a:spcPts val="100"/>
              </a:spcBef>
              <a:spcAft>
                <a:spcPts val="0"/>
              </a:spcAft>
              <a:buNone/>
            </a:pPr>
            <a:endParaRPr sz="1000" dirty="0">
              <a:latin typeface="+mj-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0" i="0" u="sng" strike="noStrike" cap="none" dirty="0">
                <a:solidFill>
                  <a:srgbClr val="000000"/>
                </a:solidFill>
                <a:effectLst/>
                <a:highlight>
                  <a:srgbClr val="FFFF00"/>
                </a:highlight>
                <a:latin typeface="Arial"/>
                <a:ea typeface="Arial"/>
                <a:cs typeface="Arial"/>
                <a:sym typeface="Arial"/>
              </a:rPr>
              <a:t>Script</a:t>
            </a:r>
          </a:p>
          <a:p>
            <a:pPr marL="0" indent="0" rtl="0">
              <a:buNone/>
            </a:pPr>
            <a:r>
              <a:rPr lang="en-US" sz="1100" b="0" i="0" u="none" strike="noStrike" cap="none" dirty="0">
                <a:solidFill>
                  <a:srgbClr val="000000"/>
                </a:solidFill>
                <a:effectLst/>
                <a:highlight>
                  <a:srgbClr val="FFFF00"/>
                </a:highlight>
                <a:latin typeface="Arial"/>
                <a:ea typeface="Arial"/>
                <a:cs typeface="Arial"/>
                <a:sym typeface="Arial"/>
              </a:rPr>
              <a:t>Now that we know the what, here are some of the local actors who are responsible for the curriculum. </a:t>
            </a:r>
            <a:endParaRPr lang="en-US" sz="1200" b="0" dirty="0">
              <a:effectLst/>
              <a:highlight>
                <a:srgbClr val="FFFF00"/>
              </a:highlight>
            </a:endParaRPr>
          </a:p>
          <a:p>
            <a:pPr marL="0" indent="0" rtl="0">
              <a:buNone/>
            </a:pPr>
            <a:br>
              <a:rPr lang="en-US" sz="1200" b="0" dirty="0">
                <a:effectLst/>
                <a:highlight>
                  <a:srgbClr val="FFFF00"/>
                </a:highlight>
              </a:rPr>
            </a:br>
            <a:r>
              <a:rPr lang="en-US" sz="1100" b="0" i="0" u="none" strike="noStrike" cap="none" dirty="0">
                <a:solidFill>
                  <a:srgbClr val="000000"/>
                </a:solidFill>
                <a:effectLst/>
                <a:highlight>
                  <a:srgbClr val="FFFF00"/>
                </a:highlight>
                <a:latin typeface="Arial"/>
                <a:ea typeface="Arial"/>
                <a:cs typeface="Arial"/>
                <a:sym typeface="Arial"/>
              </a:rPr>
              <a:t>On a state level are state representatives. These decision-makers are responsible for setting the guidelines/parameters for health education curriculum for the state. </a:t>
            </a:r>
            <a:endParaRPr lang="en-US" sz="1200" b="0" dirty="0">
              <a:effectLst/>
              <a:highlight>
                <a:srgbClr val="FFFF00"/>
              </a:highlight>
            </a:endParaRPr>
          </a:p>
          <a:p>
            <a:pPr marL="0" indent="0" rtl="0">
              <a:buNone/>
            </a:pPr>
            <a:br>
              <a:rPr lang="en-US" sz="1200" b="0" dirty="0">
                <a:effectLst/>
                <a:highlight>
                  <a:srgbClr val="FFFF00"/>
                </a:highlight>
              </a:rPr>
            </a:br>
            <a:r>
              <a:rPr lang="en-US" sz="1100" b="0" i="0" u="none" strike="noStrike" cap="none" dirty="0">
                <a:solidFill>
                  <a:srgbClr val="000000"/>
                </a:solidFill>
                <a:effectLst/>
                <a:highlight>
                  <a:srgbClr val="FFFF00"/>
                </a:highlight>
                <a:latin typeface="Arial"/>
                <a:ea typeface="Arial"/>
                <a:cs typeface="Arial"/>
                <a:sym typeface="Arial"/>
              </a:rPr>
              <a:t>At the county level, we have the school board, county employees, and county commissioners. These individuals draft the details of the health education curriculum. In the case of Gwinnett County, it’s really the school board that dictates the curriculum the public schools use. </a:t>
            </a:r>
            <a:endParaRPr lang="en-US" sz="1200" b="0" dirty="0">
              <a:effectLst/>
              <a:highlight>
                <a:srgbClr val="FFFF00"/>
              </a:highlight>
            </a:endParaRPr>
          </a:p>
          <a:p>
            <a:pPr marL="0" indent="0" rtl="0">
              <a:buNone/>
            </a:pPr>
            <a:br>
              <a:rPr lang="en-US" sz="1200" b="0" dirty="0">
                <a:effectLst/>
                <a:highlight>
                  <a:srgbClr val="FFFF00"/>
                </a:highlight>
              </a:rPr>
            </a:br>
            <a:r>
              <a:rPr lang="en-US" sz="1100" b="0" i="0" u="none" strike="noStrike" cap="none" dirty="0">
                <a:solidFill>
                  <a:srgbClr val="000000"/>
                </a:solidFill>
                <a:effectLst/>
                <a:highlight>
                  <a:srgbClr val="FFFF00"/>
                </a:highlight>
                <a:latin typeface="Arial"/>
                <a:ea typeface="Arial"/>
                <a:cs typeface="Arial"/>
                <a:sym typeface="Arial"/>
              </a:rPr>
              <a:t>And at the most local level, we have principals, counselors, and teachers. These individuals do have the power to modify the health education curriculum that the school board recommends for the schools to use.  </a:t>
            </a:r>
            <a:endParaRPr lang="en-US" sz="1200" b="0" dirty="0">
              <a:effectLst/>
              <a:highlight>
                <a:srgbClr val="FFFF00"/>
              </a:highlight>
            </a:endParaRPr>
          </a:p>
          <a:p>
            <a:pPr marL="0" indent="0" rtl="0">
              <a:buNone/>
            </a:pPr>
            <a:br>
              <a:rPr lang="en-US" sz="1200" b="0" dirty="0">
                <a:effectLst/>
                <a:highlight>
                  <a:srgbClr val="FFFF00"/>
                </a:highlight>
              </a:rPr>
            </a:br>
            <a:r>
              <a:rPr lang="en-US" sz="1100" b="0" i="0" u="none" strike="noStrike" cap="none" dirty="0">
                <a:solidFill>
                  <a:srgbClr val="000000"/>
                </a:solidFill>
                <a:effectLst/>
                <a:highlight>
                  <a:srgbClr val="FFFF00"/>
                </a:highlight>
                <a:latin typeface="Arial"/>
                <a:ea typeface="Arial"/>
                <a:cs typeface="Arial"/>
                <a:sym typeface="Arial"/>
              </a:rPr>
              <a:t>Since this presentation is specific to Gwinnett, we have included information about the Gwinnett County school board members in the participant’s packet. </a:t>
            </a:r>
            <a:br>
              <a:rPr lang="en-US" sz="1200" dirty="0">
                <a:highlight>
                  <a:srgbClr val="FFFF00"/>
                </a:highlight>
              </a:rPr>
            </a:br>
            <a:endParaRPr sz="1200" dirty="0">
              <a:highlight>
                <a:srgbClr val="FFFF00"/>
              </a:highlight>
              <a:latin typeface="+mj-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0" i="0" u="sng" strike="noStrike" cap="none" dirty="0">
                <a:solidFill>
                  <a:srgbClr val="000000"/>
                </a:solidFill>
                <a:effectLst/>
                <a:latin typeface="Arial"/>
                <a:ea typeface="Arial"/>
                <a:cs typeface="Arial"/>
                <a:sym typeface="Arial"/>
              </a:rPr>
              <a:t>Script</a:t>
            </a:r>
          </a:p>
          <a:p>
            <a:pPr marL="0" indent="0" rtl="0">
              <a:buNone/>
            </a:pPr>
            <a:r>
              <a:rPr lang="en-US" sz="1100" b="0" i="0" u="none" strike="noStrike" cap="none" dirty="0">
                <a:solidFill>
                  <a:srgbClr val="000000"/>
                </a:solidFill>
                <a:effectLst/>
                <a:latin typeface="Arial"/>
                <a:ea typeface="Arial"/>
                <a:cs typeface="Arial"/>
                <a:sym typeface="Arial"/>
              </a:rPr>
              <a:t>Continuing from the previous slide, private meetings or attending schools board meetings are great ways to learn more about the curriculum that’s being taught in schools, and also a way to help keep local leaders accountable.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Setting up private meetings is the best way to have your concerns and questions addressed but it may be intimidating to those who are not already involved in local politics. Luckily, the school board already has meetings all throughout the school year. If you would like to address the school board, we would recommend signing up online to ensure you have time to speak. The link with the procedures on how to address the Gwinnett County school board is on this slide.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Alternatively, you are welcome to just attend the school board meetings and see the issues your local school board is addressing. </a:t>
            </a:r>
            <a:endParaRPr lang="en-US" b="0" dirty="0">
              <a:effectLst/>
            </a:endParaRPr>
          </a:p>
          <a:p>
            <a:pPr marL="0" indent="0">
              <a:buNone/>
            </a:pPr>
            <a:br>
              <a:rPr lang="en-US" dirty="0"/>
            </a:br>
            <a:r>
              <a:rPr lang="en-GB" dirty="0"/>
              <a:t>Procedures for addressing the board: https://publish.gwinnett.k12.ga.us/gcps/home/public/about/boe/content/procedure-address-board</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u="sng" dirty="0"/>
              <a:t>Script</a:t>
            </a:r>
          </a:p>
          <a:p>
            <a:pPr marL="0" indent="0" rtl="0">
              <a:buNone/>
            </a:pPr>
            <a:r>
              <a:rPr lang="en-US" sz="1100" b="0" i="0" u="none" strike="noStrike" cap="none" dirty="0">
                <a:solidFill>
                  <a:srgbClr val="000000"/>
                </a:solidFill>
                <a:effectLst/>
                <a:latin typeface="Arial"/>
                <a:ea typeface="Arial"/>
                <a:cs typeface="Arial"/>
                <a:sym typeface="Arial"/>
              </a:rPr>
              <a:t>Finally, go vote!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As of the date of this recording, the primaries are over, but the general elections are coming up on November 6, 2018. Georgia Secretary of State has a great website where you can register to vote, see where your polling location is, and find a sample ballot for any upcoming elections. It’s mvp.sos.ga.gov - go check it out!</a:t>
            </a:r>
            <a:br>
              <a:rPr lang="en-US" dirty="0"/>
            </a:b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dirty="0"/>
              <a:t>Script</a:t>
            </a:r>
          </a:p>
          <a:p>
            <a:pPr marL="0" indent="0" rtl="0">
              <a:buNone/>
            </a:pPr>
            <a:r>
              <a:rPr lang="en-US" sz="1100" b="0" i="0" u="none" strike="noStrike" cap="none" dirty="0">
                <a:solidFill>
                  <a:srgbClr val="000000"/>
                </a:solidFill>
                <a:effectLst/>
                <a:latin typeface="Arial"/>
                <a:ea typeface="Arial"/>
                <a:cs typeface="Arial"/>
                <a:sym typeface="Arial"/>
              </a:rPr>
              <a:t>Thank you for listening to </a:t>
            </a:r>
            <a:r>
              <a:rPr lang="en-US" sz="1100" b="0" i="0" u="none" strike="noStrike" cap="none" dirty="0" err="1">
                <a:solidFill>
                  <a:srgbClr val="000000"/>
                </a:solidFill>
                <a:effectLst/>
                <a:latin typeface="Arial"/>
                <a:ea typeface="Arial"/>
                <a:cs typeface="Arial"/>
                <a:sym typeface="Arial"/>
              </a:rPr>
              <a:t>SisterLove’s</a:t>
            </a:r>
            <a:r>
              <a:rPr lang="en-US" sz="1100" b="0" i="0" u="none" strike="noStrike" cap="none" dirty="0">
                <a:solidFill>
                  <a:srgbClr val="000000"/>
                </a:solidFill>
                <a:effectLst/>
                <a:latin typeface="Arial"/>
                <a:ea typeface="Arial"/>
                <a:cs typeface="Arial"/>
                <a:sym typeface="Arial"/>
              </a:rPr>
              <a:t> Advocacy Training. We hope this was an educational presentation. </a:t>
            </a:r>
            <a:endParaRPr lang="en-US" b="0" dirty="0">
              <a:effectLst/>
            </a:endParaRPr>
          </a:p>
          <a:p>
            <a:pPr marL="0" indent="0" rtl="0">
              <a:buNone/>
            </a:pPr>
            <a:r>
              <a:rPr lang="en-US" sz="1100" b="0" i="0" u="none" strike="noStrike" cap="none" dirty="0">
                <a:solidFill>
                  <a:srgbClr val="000000"/>
                </a:solidFill>
                <a:effectLst/>
                <a:latin typeface="Arial"/>
                <a:ea typeface="Arial"/>
                <a:cs typeface="Arial"/>
                <a:sym typeface="Arial"/>
              </a:rPr>
              <a:t>Please reach out to us or stay in contact with us via Facebook, Twitter, or email! We also welcome any feedback on this presentation. </a:t>
            </a:r>
            <a:endParaRPr lang="en-US" b="0" dirty="0">
              <a:effectLst/>
            </a:endParaRPr>
          </a:p>
          <a:p>
            <a:pPr marL="0" indent="0" rtl="0">
              <a:buNone/>
            </a:pPr>
            <a:r>
              <a:rPr lang="en-US" sz="1100" b="0" i="0" u="none" strike="noStrike" cap="none" dirty="0">
                <a:solidFill>
                  <a:srgbClr val="000000"/>
                </a:solidFill>
                <a:effectLst/>
                <a:latin typeface="Arial"/>
                <a:ea typeface="Arial"/>
                <a:cs typeface="Arial"/>
                <a:sym typeface="Arial"/>
              </a:rPr>
              <a:t>We look forward to hearing from you. </a:t>
            </a:r>
            <a:br>
              <a:rPr lang="en-US" dirty="0"/>
            </a:b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US" sz="1200" u="sng" dirty="0"/>
              <a:t>Script</a:t>
            </a: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Before we start, a little about SisterLove:</a:t>
            </a: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SisterLove is a reproductive justice nonprofit. </a:t>
            </a: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err="1">
                <a:solidFill>
                  <a:srgbClr val="000000"/>
                </a:solidFill>
                <a:effectLst/>
                <a:latin typeface="Arial"/>
                <a:ea typeface="Arial"/>
                <a:cs typeface="Arial"/>
                <a:sym typeface="Arial"/>
              </a:rPr>
              <a:t>SisterLove’s</a:t>
            </a:r>
            <a:r>
              <a:rPr lang="en-US" sz="1100" b="0" i="0" u="none" strike="noStrike" cap="none" dirty="0">
                <a:solidFill>
                  <a:srgbClr val="000000"/>
                </a:solidFill>
                <a:effectLst/>
                <a:latin typeface="Arial"/>
                <a:ea typeface="Arial"/>
                <a:cs typeface="Arial"/>
                <a:sym typeface="Arial"/>
              </a:rPr>
              <a:t> mission is to eradicate the adverse impact of HIV/AIDS and other reproductive health challenges upon women and their families through education, prevention, support, and human rights advocacy in the United States and around the world. </a:t>
            </a: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A little about the people who have contributed to this training:</a:t>
            </a: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Sequoia Ayala, Policy Counsel and Project Manager at SisterLove,</a:t>
            </a: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Carly Calhoun, Reproductive Justice/HIV Fellow at SisterLove, </a:t>
            </a: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Raina </a:t>
            </a:r>
            <a:r>
              <a:rPr lang="en-US" sz="1100" b="0" i="0" u="none" strike="noStrike" cap="none" dirty="0" err="1">
                <a:solidFill>
                  <a:srgbClr val="000000"/>
                </a:solidFill>
                <a:effectLst/>
                <a:latin typeface="Arial"/>
                <a:ea typeface="Arial"/>
                <a:cs typeface="Arial"/>
                <a:sym typeface="Arial"/>
              </a:rPr>
              <a:t>Azarkhail</a:t>
            </a:r>
            <a:r>
              <a:rPr lang="en-US" sz="1100" b="0" i="0" u="none" strike="noStrike" cap="none" dirty="0">
                <a:solidFill>
                  <a:srgbClr val="000000"/>
                </a:solidFill>
                <a:effectLst/>
                <a:latin typeface="Arial"/>
                <a:ea typeface="Arial"/>
                <a:cs typeface="Arial"/>
                <a:sym typeface="Arial"/>
              </a:rPr>
              <a:t> a student at the Georgia State University College of Law </a:t>
            </a: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and Alexis Suh, who is also a student at Georgia State University College of Law and your presenter.</a:t>
            </a:r>
            <a:br>
              <a:rPr lang="en-US" sz="1200" dirty="0"/>
            </a:b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US" sz="1200" u="sng" dirty="0"/>
              <a:t>Script</a:t>
            </a: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Now the three goals of the presentation are to </a:t>
            </a:r>
            <a:endParaRPr lang="en-US" sz="1200" b="0" i="0" u="none" strike="noStrike" cap="none" dirty="0">
              <a:solidFill>
                <a:srgbClr val="000000"/>
              </a:solidFill>
              <a:effectLst/>
              <a:latin typeface="Arial"/>
              <a:ea typeface="Arial"/>
              <a:cs typeface="Arial"/>
              <a:sym typeface="Arial"/>
            </a:endParaRP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(1) Discuss the different sex education curriculums,</a:t>
            </a: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(2) Inform you about Gwinnett County Public School’s sex education program, and</a:t>
            </a:r>
          </a:p>
          <a:p>
            <a:pPr marL="0" lvl="0" indent="0" rtl="0">
              <a:lnSpc>
                <a:spcPct val="115000"/>
              </a:lnSpc>
              <a:spcBef>
                <a:spcPts val="0"/>
              </a:spcBef>
              <a:spcAft>
                <a:spcPts val="1600"/>
              </a:spcAft>
              <a:buNone/>
            </a:pPr>
            <a:r>
              <a:rPr lang="en-US" sz="1100" b="0" i="0" u="none" strike="noStrike" cap="none" dirty="0">
                <a:solidFill>
                  <a:srgbClr val="000000"/>
                </a:solidFill>
                <a:effectLst/>
                <a:latin typeface="Arial"/>
                <a:ea typeface="Arial"/>
                <a:cs typeface="Arial"/>
                <a:sym typeface="Arial"/>
              </a:rPr>
              <a:t>(3) Collaborate ways to stay informed and ask for change</a:t>
            </a:r>
          </a:p>
          <a:p>
            <a:pPr marL="0" lvl="0" indent="0" rtl="0">
              <a:lnSpc>
                <a:spcPct val="115000"/>
              </a:lnSpc>
              <a:spcBef>
                <a:spcPts val="0"/>
              </a:spcBef>
              <a:spcAft>
                <a:spcPts val="1600"/>
              </a:spcAft>
              <a:buNone/>
            </a:pP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buNone/>
            </a:pPr>
            <a:r>
              <a:rPr lang="en-US" sz="1100" b="0" i="0" u="sng" strike="noStrike" cap="none" dirty="0">
                <a:solidFill>
                  <a:srgbClr val="000000"/>
                </a:solidFill>
                <a:effectLst/>
                <a:latin typeface="Arial"/>
                <a:ea typeface="Arial"/>
                <a:cs typeface="Arial"/>
                <a:sym typeface="Arial"/>
              </a:rPr>
              <a:t>Script</a:t>
            </a:r>
          </a:p>
          <a:p>
            <a:pPr marL="0" lvl="0" indent="0" rtl="0">
              <a:buNone/>
            </a:pPr>
            <a:r>
              <a:rPr lang="en-US" sz="1100" b="0" i="0" u="none" strike="noStrike" cap="none" dirty="0">
                <a:solidFill>
                  <a:srgbClr val="000000"/>
                </a:solidFill>
                <a:effectLst/>
                <a:latin typeface="Arial"/>
                <a:ea typeface="Arial"/>
                <a:cs typeface="Arial"/>
                <a:sym typeface="Arial"/>
              </a:rPr>
              <a:t>On this slide are some basic statistics regarding young people and sexual behaviors. </a:t>
            </a:r>
            <a:endParaRPr lang="en-US" sz="1200" b="0" dirty="0">
              <a:effectLst/>
            </a:endParaRPr>
          </a:p>
          <a:p>
            <a:pPr marL="0" lvl="0" indent="0" rtl="0">
              <a:buNone/>
            </a:pPr>
            <a:br>
              <a:rPr lang="en-US" sz="1200" b="0" dirty="0">
                <a:effectLst/>
              </a:rPr>
            </a:br>
            <a:r>
              <a:rPr lang="en-US" sz="1100" b="0" i="0" u="none" strike="noStrike" cap="none" dirty="0">
                <a:solidFill>
                  <a:srgbClr val="000000"/>
                </a:solidFill>
                <a:effectLst/>
                <a:latin typeface="Arial"/>
                <a:ea typeface="Arial"/>
                <a:cs typeface="Arial"/>
                <a:sym typeface="Arial"/>
              </a:rPr>
              <a:t>A few key points we would like to point out from this list are - in the U.S.</a:t>
            </a:r>
            <a:endParaRPr lang="en-US" sz="1200" b="0" dirty="0">
              <a:effectLst/>
            </a:endParaRPr>
          </a:p>
          <a:p>
            <a:pPr marL="0" lvl="0" indent="0" rtl="0" fontAlgn="base">
              <a:buNone/>
            </a:pPr>
            <a:r>
              <a:rPr lang="en-US" sz="1100" b="0" i="0" u="none" strike="noStrike" cap="none" dirty="0">
                <a:solidFill>
                  <a:srgbClr val="000000"/>
                </a:solidFill>
                <a:effectLst/>
                <a:latin typeface="Arial"/>
                <a:ea typeface="Arial"/>
                <a:cs typeface="Arial"/>
                <a:sym typeface="Arial"/>
              </a:rPr>
              <a:t>41% of High School students have had sexual intercourse. This means, young people, adequately educated or not, are having sex. </a:t>
            </a:r>
          </a:p>
          <a:p>
            <a:pPr marL="0" lvl="0" indent="0" rtl="0" fontAlgn="base">
              <a:buNone/>
            </a:pPr>
            <a:r>
              <a:rPr lang="en-US" sz="1100" b="0" i="0" u="none" strike="noStrike" cap="none" dirty="0">
                <a:solidFill>
                  <a:srgbClr val="000000"/>
                </a:solidFill>
                <a:effectLst/>
                <a:latin typeface="Arial"/>
                <a:ea typeface="Arial"/>
                <a:cs typeface="Arial"/>
                <a:sym typeface="Arial"/>
              </a:rPr>
              <a:t>Young people, aged 13-24 accounted for an estimated 22% of all new HIV diagnoses in the United States in 2015. </a:t>
            </a:r>
          </a:p>
          <a:p>
            <a:pPr marL="0" lvl="0" indent="0" rtl="0">
              <a:buNone/>
            </a:pPr>
            <a:br>
              <a:rPr lang="en-US" sz="1200" b="0" dirty="0">
                <a:effectLst/>
              </a:rPr>
            </a:br>
            <a:r>
              <a:rPr lang="en-US" sz="1100" b="0" i="0" u="none" strike="noStrike" cap="none" dirty="0">
                <a:solidFill>
                  <a:srgbClr val="000000"/>
                </a:solidFill>
                <a:effectLst/>
                <a:latin typeface="Arial"/>
                <a:ea typeface="Arial"/>
                <a:cs typeface="Arial"/>
                <a:sym typeface="Arial"/>
              </a:rPr>
              <a:t>And in Georgia, young people ages 15-24 are</a:t>
            </a:r>
            <a:endParaRPr lang="en-US" sz="1200" b="0" dirty="0">
              <a:effectLst/>
            </a:endParaRPr>
          </a:p>
          <a:p>
            <a:pPr marL="0" lvl="0" indent="0" rtl="0" fontAlgn="base">
              <a:buNone/>
            </a:pPr>
            <a:r>
              <a:rPr lang="en-US" sz="1100" b="0" i="0" u="none" strike="noStrike" cap="none" dirty="0">
                <a:solidFill>
                  <a:srgbClr val="000000"/>
                </a:solidFill>
                <a:effectLst/>
                <a:latin typeface="Arial"/>
                <a:ea typeface="Arial"/>
                <a:cs typeface="Arial"/>
                <a:sym typeface="Arial"/>
              </a:rPr>
              <a:t>2nd in the nation for reported cases of primary and secondary syphilis</a:t>
            </a:r>
          </a:p>
          <a:p>
            <a:pPr marL="0" lvl="0" indent="0" rtl="0" fontAlgn="base">
              <a:buNone/>
            </a:pPr>
            <a:r>
              <a:rPr lang="en-US" sz="1100" b="0" i="0" u="none" strike="noStrike" cap="none" dirty="0">
                <a:solidFill>
                  <a:srgbClr val="000000"/>
                </a:solidFill>
                <a:effectLst/>
                <a:latin typeface="Arial"/>
                <a:ea typeface="Arial"/>
                <a:cs typeface="Arial"/>
                <a:sym typeface="Arial"/>
              </a:rPr>
              <a:t>6th in the nation for cases of chlamydial infections </a:t>
            </a:r>
          </a:p>
          <a:p>
            <a:pPr marL="0" lvl="0" indent="0" rtl="0">
              <a:buNone/>
            </a:pPr>
            <a:br>
              <a:rPr lang="en-US" sz="1200" b="0" dirty="0">
                <a:effectLst/>
              </a:rPr>
            </a:br>
            <a:r>
              <a:rPr lang="en-US" sz="1100" b="0" i="0" u="none" strike="noStrike" cap="none" dirty="0">
                <a:solidFill>
                  <a:srgbClr val="000000"/>
                </a:solidFill>
                <a:effectLst/>
                <a:latin typeface="Arial"/>
                <a:ea typeface="Arial"/>
                <a:cs typeface="Arial"/>
                <a:sym typeface="Arial"/>
              </a:rPr>
              <a:t>And Gwinnett is one of five counties with the highest numbers of reported cases of STIs among young people between 10-24 years or age. </a:t>
            </a:r>
            <a:endParaRPr lang="en-US" sz="1200" b="0" dirty="0">
              <a:effectLst/>
            </a:endParaRPr>
          </a:p>
          <a:p>
            <a:pPr marL="0" lvl="0" indent="0" rtl="0">
              <a:buNone/>
            </a:pPr>
            <a:r>
              <a:rPr lang="en-US" sz="1100" b="0" i="0" u="none" strike="noStrike" cap="none" dirty="0">
                <a:solidFill>
                  <a:srgbClr val="000000"/>
                </a:solidFill>
                <a:effectLst/>
                <a:latin typeface="Arial"/>
                <a:ea typeface="Arial"/>
                <a:cs typeface="Arial"/>
                <a:sym typeface="Arial"/>
              </a:rPr>
              <a:t>All the information is taken from the CDC - sources can be found in the presentation notes. </a:t>
            </a:r>
          </a:p>
          <a:p>
            <a:pPr marL="0" lvl="0" indent="0" rtl="0">
              <a:buNone/>
            </a:pPr>
            <a:endParaRPr lang="en-US" sz="1100" b="0" i="0" u="none" strike="noStrike" cap="none" dirty="0">
              <a:solidFill>
                <a:srgbClr val="000000"/>
              </a:solidFill>
              <a:effectLst/>
              <a:latin typeface="Arial"/>
              <a:cs typeface="Arial"/>
              <a:sym typeface="Arial"/>
            </a:endParaRPr>
          </a:p>
          <a:p>
            <a:pPr marL="0" lvl="0" indent="0" rtl="0">
              <a:buNone/>
            </a:pPr>
            <a:r>
              <a:rPr lang="en-US" sz="1100" b="0" i="0" u="sng" strike="noStrike" cap="none" dirty="0">
                <a:solidFill>
                  <a:srgbClr val="000000"/>
                </a:solidFill>
                <a:effectLst/>
                <a:latin typeface="Arial"/>
                <a:cs typeface="Arial"/>
                <a:sym typeface="Arial"/>
              </a:rPr>
              <a:t>Resources</a:t>
            </a:r>
            <a:endParaRPr lang="en-US" sz="1200" b="0" u="sng" dirty="0">
              <a:effectLst/>
            </a:endParaRPr>
          </a:p>
          <a:p>
            <a:pPr marL="0" lvl="0" indent="0">
              <a:spcBef>
                <a:spcPts val="0"/>
              </a:spcBef>
              <a:spcAft>
                <a:spcPts val="0"/>
              </a:spcAft>
              <a:buNone/>
            </a:pPr>
            <a:r>
              <a:rPr lang="en-GB" sz="1200" u="sng" dirty="0">
                <a:solidFill>
                  <a:schemeClr val="hlink"/>
                </a:solidFill>
                <a:latin typeface="+mj-lt"/>
                <a:hlinkClick r:id="rId3"/>
              </a:rPr>
              <a:t>https://www.cdc.gov/healthyyouth/sexualbehaviors/</a:t>
            </a:r>
            <a:endParaRPr sz="1200" dirty="0">
              <a:latin typeface="+mj-lt"/>
            </a:endParaRPr>
          </a:p>
          <a:p>
            <a:pPr marL="0" lvl="0" indent="0">
              <a:spcBef>
                <a:spcPts val="0"/>
              </a:spcBef>
              <a:spcAft>
                <a:spcPts val="0"/>
              </a:spcAft>
              <a:buNone/>
            </a:pPr>
            <a:endParaRPr sz="1200" dirty="0">
              <a:latin typeface="+mj-lt"/>
            </a:endParaRPr>
          </a:p>
          <a:p>
            <a:pPr marL="0" lvl="0" indent="0" rtl="0">
              <a:lnSpc>
                <a:spcPct val="115000"/>
              </a:lnSpc>
              <a:spcBef>
                <a:spcPts val="0"/>
              </a:spcBef>
              <a:spcAft>
                <a:spcPts val="0"/>
              </a:spcAft>
              <a:buNone/>
            </a:pPr>
            <a:r>
              <a:rPr lang="en-GB" sz="1200" dirty="0">
                <a:solidFill>
                  <a:srgbClr val="1C263D"/>
                </a:solidFill>
                <a:latin typeface="+mj-lt"/>
              </a:rPr>
              <a:t>CDC Report of 2015 STD Statistics</a:t>
            </a:r>
            <a:endParaRPr sz="1200" dirty="0">
              <a:solidFill>
                <a:srgbClr val="1C263D"/>
              </a:solidFill>
              <a:latin typeface="+mj-lt"/>
            </a:endParaRPr>
          </a:p>
          <a:p>
            <a:pPr marL="0" lvl="0" indent="0">
              <a:spcBef>
                <a:spcPts val="0"/>
              </a:spcBef>
              <a:spcAft>
                <a:spcPts val="0"/>
              </a:spcAft>
              <a:buNone/>
            </a:pPr>
            <a:r>
              <a:rPr lang="en-GB" sz="1200" dirty="0">
                <a:latin typeface="+mj-lt"/>
              </a:rPr>
              <a:t>P. 139 - </a:t>
            </a:r>
            <a:r>
              <a:rPr lang="en-GB" sz="1200" dirty="0" err="1">
                <a:latin typeface="+mj-lt"/>
              </a:rPr>
              <a:t>gwinnett</a:t>
            </a:r>
            <a:r>
              <a:rPr lang="en-GB" sz="1200" dirty="0">
                <a:latin typeface="+mj-lt"/>
              </a:rPr>
              <a:t> 51st in country for </a:t>
            </a:r>
            <a:r>
              <a:rPr lang="en-GB" sz="1200" dirty="0">
                <a:solidFill>
                  <a:srgbClr val="231F20"/>
                </a:solidFill>
                <a:highlight>
                  <a:srgbClr val="FFFFFF"/>
                </a:highlight>
                <a:latin typeface="+mj-lt"/>
                <a:ea typeface="Verdana"/>
                <a:cs typeface="Verdana"/>
                <a:sym typeface="Verdana"/>
              </a:rPr>
              <a:t>Primary and Secondary Syphilis — Reported Cases and Rates of Reported Cases in Counties and Independent Cities* Ranked by Number of Reported Cases, United States, 2015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sng" strike="noStrike" cap="none" dirty="0">
                <a:solidFill>
                  <a:schemeClr val="hlink"/>
                </a:solidFill>
                <a:highlight>
                  <a:srgbClr val="FFFFFF"/>
                </a:highlight>
                <a:latin typeface="Arial"/>
                <a:ea typeface="Arial"/>
                <a:cs typeface="Arial"/>
                <a:sym typeface="Arial"/>
                <a:hlinkClick r:id="rId4"/>
              </a:rPr>
              <a:t>https://www.scribd.com/document/328742824/CDC-Report-of-2015-STD-Statistics#from_embed</a:t>
            </a:r>
            <a:r>
              <a:rPr lang="en-GB" sz="1200" b="0" i="0" u="none" strike="noStrike" cap="none" dirty="0">
                <a:solidFill>
                  <a:srgbClr val="000000"/>
                </a:solidFill>
                <a:highlight>
                  <a:srgbClr val="FFFFFF"/>
                </a:highlight>
                <a:latin typeface="Arial"/>
                <a:ea typeface="Arial"/>
                <a:cs typeface="Arial"/>
                <a:sym typeface="Arial"/>
              </a:rPr>
              <a:t> </a:t>
            </a:r>
            <a:endParaRPr sz="1200" dirty="0">
              <a:latin typeface="+mj-lt"/>
            </a:endParaRPr>
          </a:p>
          <a:p>
            <a:pPr marL="0" lvl="0" indent="0">
              <a:spcBef>
                <a:spcPts val="0"/>
              </a:spcBef>
              <a:spcAft>
                <a:spcPts val="0"/>
              </a:spcAft>
              <a:buNone/>
            </a:pPr>
            <a:endParaRPr sz="1200" dirty="0">
              <a:latin typeface="+mj-lt"/>
            </a:endParaRPr>
          </a:p>
          <a:p>
            <a:pPr marL="0" lvl="0" indent="0">
              <a:spcBef>
                <a:spcPts val="0"/>
              </a:spcBef>
              <a:spcAft>
                <a:spcPts val="0"/>
              </a:spcAft>
              <a:buNone/>
            </a:pPr>
            <a:r>
              <a:rPr lang="en-GB" sz="1200" u="sng" dirty="0">
                <a:solidFill>
                  <a:schemeClr val="hlink"/>
                </a:solidFill>
                <a:latin typeface="+mj-lt"/>
                <a:hlinkClick r:id="rId5"/>
              </a:rPr>
              <a:t>https://www.cdc.gov/nchhstp/stateprofiles/pdf/Georgia_profile.pdf</a:t>
            </a:r>
            <a:r>
              <a:rPr lang="en-GB" sz="1200" dirty="0">
                <a:latin typeface="+mj-lt"/>
              </a:rPr>
              <a:t> </a:t>
            </a:r>
            <a:endParaRPr sz="1200" dirty="0">
              <a:latin typeface="+mj-lt"/>
            </a:endParaRPr>
          </a:p>
          <a:p>
            <a:pPr marL="0" lvl="0" indent="0">
              <a:spcBef>
                <a:spcPts val="0"/>
              </a:spcBef>
              <a:spcAft>
                <a:spcPts val="0"/>
              </a:spcAft>
              <a:buNone/>
            </a:pPr>
            <a:endParaRPr sz="1200" dirty="0">
              <a:latin typeface="+mj-lt"/>
            </a:endParaRPr>
          </a:p>
          <a:p>
            <a:pPr marL="0" lvl="0" indent="0">
              <a:spcBef>
                <a:spcPts val="0"/>
              </a:spcBef>
              <a:spcAft>
                <a:spcPts val="0"/>
              </a:spcAft>
              <a:buNone/>
            </a:pPr>
            <a:endParaRPr sz="1200" dirty="0">
              <a:latin typeface="+mj-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0" i="0" u="sng" strike="noStrike" cap="none" dirty="0">
                <a:solidFill>
                  <a:srgbClr val="000000"/>
                </a:solidFill>
                <a:effectLst/>
                <a:latin typeface="Arial"/>
                <a:ea typeface="Arial"/>
                <a:cs typeface="Arial"/>
                <a:sym typeface="Arial"/>
              </a:rPr>
              <a:t>Script</a:t>
            </a:r>
          </a:p>
          <a:p>
            <a:pPr marL="0" indent="0" rtl="0">
              <a:buNone/>
            </a:pPr>
            <a:r>
              <a:rPr lang="en-US" sz="1100" b="0" i="0" u="none" strike="noStrike" cap="none" dirty="0">
                <a:solidFill>
                  <a:srgbClr val="000000"/>
                </a:solidFill>
                <a:effectLst/>
                <a:latin typeface="Arial"/>
                <a:ea typeface="Arial"/>
                <a:cs typeface="Arial"/>
                <a:sym typeface="Arial"/>
              </a:rPr>
              <a:t>The two most common types of sex education are abstinence-based education and comprehensive sex education.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Generally, abstinence-based education is education that teaches abstinence as the only way to prevent 100% of pregnancy and STIs. In regards to other contraceptives, abstinence-based education provides incomplete information pertaining to condom failure rates. There tends to be a fear-factor that is utilized in these types of curriculum because the focus here is on what </a:t>
            </a:r>
            <a:r>
              <a:rPr lang="en-US" sz="1100" b="0" i="1" u="none" strike="noStrike" cap="none" dirty="0">
                <a:solidFill>
                  <a:srgbClr val="000000"/>
                </a:solidFill>
                <a:effectLst/>
                <a:latin typeface="Arial"/>
                <a:ea typeface="Arial"/>
                <a:cs typeface="Arial"/>
                <a:sym typeface="Arial"/>
              </a:rPr>
              <a:t>not </a:t>
            </a:r>
            <a:r>
              <a:rPr lang="en-US" sz="1100" b="0" i="0" u="none" strike="noStrike" cap="none" dirty="0">
                <a:solidFill>
                  <a:srgbClr val="000000"/>
                </a:solidFill>
                <a:effectLst/>
                <a:latin typeface="Arial"/>
                <a:ea typeface="Arial"/>
                <a:cs typeface="Arial"/>
                <a:sym typeface="Arial"/>
              </a:rPr>
              <a:t>to do.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Comprehensive Sex Education, or CSE, </a:t>
            </a:r>
            <a:r>
              <a:rPr lang="en-US" sz="1100" b="0" i="1" u="none" strike="noStrike" cap="none" dirty="0">
                <a:solidFill>
                  <a:srgbClr val="000000"/>
                </a:solidFill>
                <a:effectLst/>
                <a:latin typeface="Arial"/>
                <a:ea typeface="Arial"/>
                <a:cs typeface="Arial"/>
                <a:sym typeface="Arial"/>
              </a:rPr>
              <a:t>also </a:t>
            </a:r>
            <a:r>
              <a:rPr lang="en-US" sz="1100" b="0" i="0" u="none" strike="noStrike" cap="none" dirty="0">
                <a:solidFill>
                  <a:srgbClr val="000000"/>
                </a:solidFill>
                <a:effectLst/>
                <a:latin typeface="Arial"/>
                <a:ea typeface="Arial"/>
                <a:cs typeface="Arial"/>
                <a:sym typeface="Arial"/>
              </a:rPr>
              <a:t>teaches that abstinence is the only way to prevent 100% of pregnancy and STIs. However, it goes beyond that to provide education regarding other methods of protection such as condoms, by providing accurate information that is science-based, medically accurate, and age- and developmentally-appropriate to address the physical, mental, emotional, and social dimensions of human sexuality for all young people.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On the next slide is a more in depth comparison chart of what skills are or are not taught in an abstinence-based curriculum versus a CSE Curriculum.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On this slide, the final difference we would like to point out is related to the approach they take regarding values: </a:t>
            </a:r>
            <a:endParaRPr lang="en-US" b="0" dirty="0">
              <a:effectLst/>
            </a:endParaRPr>
          </a:p>
          <a:p>
            <a:pPr marL="0" indent="0" rtl="0">
              <a:buNone/>
            </a:pPr>
            <a:r>
              <a:rPr lang="en-US" sz="1100" b="0" i="0" u="none" strike="noStrike" cap="none" dirty="0">
                <a:solidFill>
                  <a:srgbClr val="000000"/>
                </a:solidFill>
                <a:effectLst/>
                <a:latin typeface="Arial"/>
                <a:ea typeface="Arial"/>
                <a:cs typeface="Arial"/>
                <a:sym typeface="Arial"/>
              </a:rPr>
              <a:t>Abstinence-based education teaches only one set of values as morally correct for all students and families</a:t>
            </a:r>
            <a:endParaRPr lang="en-US" b="0" dirty="0">
              <a:effectLst/>
            </a:endParaRPr>
          </a:p>
          <a:p>
            <a:pPr marL="0" indent="0" rtl="0">
              <a:buNone/>
            </a:pPr>
            <a:r>
              <a:rPr lang="en-US" sz="1100" b="0" i="0" u="none" strike="noStrike" cap="none" dirty="0">
                <a:solidFill>
                  <a:srgbClr val="000000"/>
                </a:solidFill>
                <a:effectLst/>
                <a:latin typeface="Arial"/>
                <a:ea typeface="Arial"/>
                <a:cs typeface="Arial"/>
                <a:sym typeface="Arial"/>
              </a:rPr>
              <a:t>While CSE provides a values-based education, which offers students the opportunity to explore and define their individual values as well as the values of their families and communities. </a:t>
            </a:r>
            <a:endParaRPr lang="en-US" b="0" dirty="0">
              <a:effectLst/>
            </a:endParaRPr>
          </a:p>
          <a:p>
            <a:pPr marL="0" indent="0" rtl="0">
              <a:buNone/>
            </a:pPr>
            <a:r>
              <a:rPr lang="en-US" sz="1100" b="0" i="0" u="none" strike="noStrike" cap="none" dirty="0">
                <a:solidFill>
                  <a:srgbClr val="000000"/>
                </a:solidFill>
                <a:effectLst/>
                <a:latin typeface="Arial"/>
                <a:ea typeface="Arial"/>
                <a:cs typeface="Arial"/>
                <a:sym typeface="Arial"/>
              </a:rPr>
              <a:t>So CSE actually leaves more space for families or religious beliefs to be an important factor in the individual’s decisions about sexual expression.</a:t>
            </a:r>
          </a:p>
          <a:p>
            <a:pPr marL="0" indent="0" rtl="0">
              <a:buNone/>
            </a:pPr>
            <a:endParaRPr lang="en-US" sz="1100" b="0" i="0" u="none" strike="noStrike" cap="none" dirty="0">
              <a:solidFill>
                <a:srgbClr val="000000"/>
              </a:solidFill>
              <a:effectLst/>
              <a:latin typeface="Arial"/>
              <a:ea typeface="Arial"/>
              <a:cs typeface="Arial"/>
              <a:sym typeface="Arial"/>
            </a:endParaRPr>
          </a:p>
          <a:p>
            <a:pPr marL="0" indent="0" rtl="0">
              <a:buNone/>
            </a:pPr>
            <a:r>
              <a:rPr lang="en-US" sz="1100" b="0" i="0" u="sng" strike="noStrike" cap="none" dirty="0">
                <a:solidFill>
                  <a:srgbClr val="000000"/>
                </a:solidFill>
                <a:effectLst/>
                <a:latin typeface="Arial"/>
                <a:ea typeface="Arial"/>
                <a:cs typeface="Arial"/>
                <a:sym typeface="Arial"/>
              </a:rPr>
              <a:t>Resources</a:t>
            </a:r>
            <a:endParaRPr lang="en-GB" u="sng" dirty="0">
              <a:solidFill>
                <a:schemeClr val="accent5"/>
              </a:solidFill>
              <a:hlinkClick r:id="rId3"/>
            </a:endParaRPr>
          </a:p>
          <a:p>
            <a:pPr marL="0" lvl="0" indent="0">
              <a:spcBef>
                <a:spcPts val="0"/>
              </a:spcBef>
              <a:spcAft>
                <a:spcPts val="0"/>
              </a:spcAft>
              <a:buNone/>
            </a:pPr>
            <a:r>
              <a:rPr lang="en-GB" u="sng" dirty="0">
                <a:solidFill>
                  <a:schemeClr val="accent5"/>
                </a:solidFill>
                <a:hlinkClick r:id="rId3"/>
              </a:rPr>
              <a:t>http://www.advocatesforyouth.org/publications/publications-a-z/655-sex-education-programs-definitions-and-point-by-point-comparison</a:t>
            </a:r>
            <a:endParaRPr dirty="0"/>
          </a:p>
          <a:p>
            <a:pPr marL="0" lvl="0" indent="0">
              <a:spcBef>
                <a:spcPts val="0"/>
              </a:spcBef>
              <a:spcAft>
                <a:spcPts val="0"/>
              </a:spcAft>
              <a:buNone/>
            </a:pPr>
            <a:endParaRPr dirty="0"/>
          </a:p>
          <a:p>
            <a:pPr marL="0" lvl="0" indent="0">
              <a:spcBef>
                <a:spcPts val="0"/>
              </a:spcBef>
              <a:spcAft>
                <a:spcPts val="0"/>
              </a:spcAft>
              <a:buNone/>
            </a:pPr>
            <a:r>
              <a:rPr lang="en-GB" u="sng" dirty="0">
                <a:solidFill>
                  <a:schemeClr val="hlink"/>
                </a:solidFill>
                <a:hlinkClick r:id="rId4"/>
              </a:rPr>
              <a:t>https://www2.education.uiowa.edu/archives/jrel/spring06/documents/Pittman_0514.pdf</a:t>
            </a:r>
            <a:endParaRPr dirty="0"/>
          </a:p>
          <a:p>
            <a:pPr marL="457200" lvl="0" indent="-317500" rtl="0">
              <a:spcBef>
                <a:spcPts val="0"/>
              </a:spcBef>
              <a:spcAft>
                <a:spcPts val="0"/>
              </a:spcAft>
              <a:buSzPts val="1400"/>
              <a:buChar char="-"/>
            </a:pPr>
            <a:r>
              <a:rPr lang="en-GB" dirty="0"/>
              <a:t> Condoms have a failure rate of 12% to 40%. </a:t>
            </a:r>
            <a:endParaRPr dirty="0"/>
          </a:p>
          <a:p>
            <a:pPr marL="914400" lvl="1" indent="-317500" rtl="0">
              <a:spcBef>
                <a:spcPts val="0"/>
              </a:spcBef>
              <a:spcAft>
                <a:spcPts val="0"/>
              </a:spcAft>
              <a:buSzPts val="1400"/>
              <a:buChar char="-"/>
            </a:pPr>
            <a:r>
              <a:rPr lang="en-GB" dirty="0"/>
              <a:t>Research Findings – failure rates can be attributed more to incorrect usage than to product failure. The </a:t>
            </a:r>
            <a:r>
              <a:rPr lang="en-GB" dirty="0" err="1"/>
              <a:t>Centers</a:t>
            </a:r>
            <a:r>
              <a:rPr lang="en-GB" dirty="0"/>
              <a:t> for Disease Control and Prevention, The National Institutes of Health, and the Food and Drug Administration have in the past issued reports indicating the failure rate to be less than 2%. </a:t>
            </a:r>
            <a:endParaRPr dirty="0"/>
          </a:p>
          <a:p>
            <a:pPr marL="457200" lvl="0" indent="-317500" rtl="0">
              <a:spcBef>
                <a:spcPts val="0"/>
              </a:spcBef>
              <a:spcAft>
                <a:spcPts val="0"/>
              </a:spcAft>
              <a:buSzPts val="1400"/>
              <a:buChar char="-"/>
            </a:pPr>
            <a:r>
              <a:rPr lang="en-GB" dirty="0"/>
              <a:t>when only one type of prevention program is offered, such as abstinence-only-until-marriage, a large percentage of sexually active youth are bypassed</a:t>
            </a:r>
            <a:endParaRPr dirty="0"/>
          </a:p>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dirty="0">
                <a:latin typeface="+mj-lt"/>
              </a:rPr>
              <a:t>Script</a:t>
            </a:r>
            <a:r>
              <a:rPr lang="en-US" dirty="0">
                <a:latin typeface="+mj-lt"/>
              </a:rPr>
              <a:t> </a:t>
            </a:r>
          </a:p>
          <a:p>
            <a:pPr marL="0" indent="0" rtl="0">
              <a:buNone/>
            </a:pPr>
            <a:r>
              <a:rPr lang="en-US" sz="1100" b="0" i="0" u="none" strike="noStrike" cap="none" dirty="0">
                <a:solidFill>
                  <a:srgbClr val="000000"/>
                </a:solidFill>
                <a:effectLst/>
                <a:latin typeface="Arial"/>
                <a:ea typeface="Arial"/>
                <a:cs typeface="Arial"/>
                <a:sym typeface="Arial"/>
              </a:rPr>
              <a:t>Related to the previous slide, here we see comparisons between the different curriculums that are utilized in schools. The chart has skills that are Nationally and Georgia-recommended to be taught to children. As you can see, these skills are not necessarily related to sex. And when children learn from Choosing the Best, an abstinence-based curriculum, they miss out on learning these crucial, interpersonal skills.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In the participant packet you will find the curriculums for Choosing the Best, FLASH, and the 3Rs. Choosing the Best is currently the curriculum used in Gwinnett County. We recommend that you take the time to explore the websites of these different curriculums to see what values and skills are actually being taught. </a:t>
            </a:r>
            <a:br>
              <a:rPr lang="en-US" dirty="0"/>
            </a:br>
            <a:endParaRPr lang="en-US" dirty="0"/>
          </a:p>
          <a:p>
            <a:pPr marL="0" indent="0" rtl="0">
              <a:buNone/>
            </a:pPr>
            <a:r>
              <a:rPr lang="en-US" u="sng" dirty="0">
                <a:latin typeface="+mj-lt"/>
              </a:rPr>
              <a:t>Resources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GA Health Education Standards </a:t>
            </a:r>
            <a:r>
              <a:rPr lang="en-GB" sz="1100" b="0" i="0" u="sng" strike="noStrike" cap="none" dirty="0">
                <a:solidFill>
                  <a:schemeClr val="hlink"/>
                </a:solidFill>
                <a:latin typeface="Arial"/>
                <a:ea typeface="Arial"/>
                <a:cs typeface="Arial"/>
                <a:sym typeface="Arial"/>
                <a:hlinkClick r:id="rId3"/>
              </a:rPr>
              <a:t>https://www.georgiastandards.org/standards/GPS%20Support%20Docs/Health_Education_2-11-2010.pdf</a:t>
            </a:r>
            <a:r>
              <a:rPr lang="en-GB" sz="1100" b="0" i="0" u="none" strike="noStrike" cap="none" dirty="0">
                <a:solidFill>
                  <a:srgbClr val="000000"/>
                </a:solidFill>
                <a:latin typeface="Arial"/>
                <a:ea typeface="Arial"/>
                <a:cs typeface="Arial"/>
                <a:sym typeface="Arial"/>
              </a:rPr>
              <a:t> </a:t>
            </a:r>
            <a:endParaRPr lang="en-US" dirty="0">
              <a:latin typeface="+mj-lt"/>
            </a:endParaRPr>
          </a:p>
          <a:p>
            <a:pPr marL="457200" lvl="0" indent="-317500" rtl="0">
              <a:spcBef>
                <a:spcPts val="0"/>
              </a:spcBef>
              <a:spcAft>
                <a:spcPts val="0"/>
              </a:spcAft>
              <a:buSzPts val="1400"/>
              <a:buChar char="●"/>
            </a:pPr>
            <a:r>
              <a:rPr lang="en-US" dirty="0">
                <a:latin typeface="+mj-lt"/>
              </a:rPr>
              <a:t>The Georgia Performance Standards for Health Education are a framework for local schools to use in order to create an instructional program that will enable their students to become healthy and capable of academic success. In addition, it is a framework for decisions about which lessons, strategies, activities, and types of assessment to include in a health education curriculum.</a:t>
            </a:r>
            <a:endParaRPr lang="en-GB" sz="1400" dirty="0">
              <a:solidFill>
                <a:schemeClr val="dk2"/>
              </a:solidFill>
              <a:highlight>
                <a:srgbClr val="FFFF00"/>
              </a:highlight>
              <a:latin typeface="+mj-lt"/>
              <a:sym typeface="Questrial"/>
            </a:endParaRPr>
          </a:p>
          <a:p>
            <a:pPr marL="457200" lvl="0" indent="-317500" rtl="0">
              <a:spcBef>
                <a:spcPts val="0"/>
              </a:spcBef>
              <a:spcAft>
                <a:spcPts val="0"/>
              </a:spcAft>
              <a:buClr>
                <a:schemeClr val="dk2"/>
              </a:buClr>
              <a:buSzPts val="1400"/>
              <a:buFont typeface="Questrial"/>
              <a:buChar char="●"/>
            </a:pPr>
            <a:endParaRPr lang="en-GB" sz="1400" dirty="0">
              <a:solidFill>
                <a:schemeClr val="dk2"/>
              </a:solidFill>
              <a:highlight>
                <a:srgbClr val="FFFF00"/>
              </a:highlight>
              <a:latin typeface="+mj-lt"/>
              <a:sym typeface="Questrial"/>
            </a:endParaRPr>
          </a:p>
          <a:p>
            <a:pPr marL="0" lvl="0" indent="0" rtl="0">
              <a:spcBef>
                <a:spcPts val="0"/>
              </a:spcBef>
              <a:spcAft>
                <a:spcPts val="0"/>
              </a:spcAft>
              <a:buClr>
                <a:schemeClr val="dk2"/>
              </a:buClr>
              <a:buSzPts val="1400"/>
              <a:buFont typeface="Questrial"/>
              <a:buNone/>
            </a:pPr>
            <a:r>
              <a:rPr lang="en-GB" sz="1400" dirty="0">
                <a:solidFill>
                  <a:schemeClr val="dk2"/>
                </a:solidFill>
                <a:highlight>
                  <a:srgbClr val="FFFF00"/>
                </a:highlight>
                <a:latin typeface="+mj-lt"/>
                <a:sym typeface="Questrial"/>
              </a:rPr>
              <a:t>Other Considerations</a:t>
            </a:r>
            <a:endParaRPr lang="en-GB" dirty="0">
              <a:highlight>
                <a:srgbClr val="FFFF00"/>
              </a:highlight>
              <a:latin typeface="+mj-lt"/>
            </a:endParaRPr>
          </a:p>
          <a:p>
            <a:pPr marL="457200" lvl="0" indent="-317500" rtl="0">
              <a:spcBef>
                <a:spcPts val="0"/>
              </a:spcBef>
              <a:spcAft>
                <a:spcPts val="0"/>
              </a:spcAft>
              <a:buSzPts val="1400"/>
              <a:buAutoNum type="arabicPeriod"/>
            </a:pPr>
            <a:r>
              <a:rPr lang="en-GB" dirty="0">
                <a:highlight>
                  <a:srgbClr val="FFFF00"/>
                </a:highlight>
                <a:latin typeface="+mj-lt"/>
              </a:rPr>
              <a:t>WHY do you think Abstinence-based education is taught in Gwinnett County? </a:t>
            </a:r>
            <a:endParaRPr dirty="0">
              <a:highlight>
                <a:srgbClr val="FFFF00"/>
              </a:highlight>
              <a:latin typeface="+mj-lt"/>
            </a:endParaRPr>
          </a:p>
          <a:p>
            <a:pPr marL="914400" lvl="1" indent="-317500" rtl="0">
              <a:spcBef>
                <a:spcPts val="0"/>
              </a:spcBef>
              <a:spcAft>
                <a:spcPts val="0"/>
              </a:spcAft>
              <a:buSzPts val="1400"/>
              <a:buAutoNum type="alphaLcPeriod"/>
            </a:pPr>
            <a:r>
              <a:rPr lang="en-GB" dirty="0">
                <a:highlight>
                  <a:srgbClr val="FFFF00"/>
                </a:highlight>
                <a:latin typeface="+mj-lt"/>
              </a:rPr>
              <a:t>Why is there a disconnect between National and Georgia standards and what’s being taught? </a:t>
            </a:r>
            <a:endParaRPr dirty="0">
              <a:highlight>
                <a:srgbClr val="FFFF00"/>
              </a:highlight>
              <a:latin typeface="+mj-lt"/>
            </a:endParaRPr>
          </a:p>
          <a:p>
            <a:pPr marL="457200" lvl="0" indent="-317500" rtl="0">
              <a:spcBef>
                <a:spcPts val="0"/>
              </a:spcBef>
              <a:spcAft>
                <a:spcPts val="0"/>
              </a:spcAft>
              <a:buSzPts val="1400"/>
              <a:buAutoNum type="arabicPeriod"/>
            </a:pPr>
            <a:r>
              <a:rPr lang="en-GB" dirty="0">
                <a:highlight>
                  <a:srgbClr val="FFFF00"/>
                </a:highlight>
                <a:latin typeface="+mj-lt"/>
              </a:rPr>
              <a:t>What are your concerns about having CSE? </a:t>
            </a:r>
            <a:endParaRPr dirty="0">
              <a:highlight>
                <a:srgbClr val="FFFF00"/>
              </a:highlight>
              <a:latin typeface="+mj-lt"/>
            </a:endParaRPr>
          </a:p>
          <a:p>
            <a:pPr marL="0" lvl="0" indent="0" rtl="0">
              <a:spcBef>
                <a:spcPts val="0"/>
              </a:spcBef>
              <a:spcAft>
                <a:spcPts val="0"/>
              </a:spcAft>
              <a:buNone/>
            </a:pPr>
            <a:endParaRPr sz="1400" dirty="0">
              <a:solidFill>
                <a:schemeClr val="dk2"/>
              </a:solidFill>
              <a:latin typeface="+mj-lt"/>
              <a:ea typeface="Questrial"/>
              <a:cs typeface="Questrial"/>
              <a:sym typeface="Questrial"/>
            </a:endParaRPr>
          </a:p>
          <a:p>
            <a:pPr marL="0" lvl="0" indent="0" rtl="0">
              <a:spcBef>
                <a:spcPts val="1600"/>
              </a:spcBef>
              <a:spcAft>
                <a:spcPts val="0"/>
              </a:spcAft>
              <a:buNone/>
            </a:pPr>
            <a:endParaRPr dirty="0">
              <a:latin typeface="+mj-lt"/>
            </a:endParaRPr>
          </a:p>
          <a:p>
            <a:pPr marL="0" lvl="0" indent="0">
              <a:spcBef>
                <a:spcPts val="0"/>
              </a:spcBef>
              <a:spcAft>
                <a:spcPts val="0"/>
              </a:spcAft>
              <a:buNone/>
            </a:pPr>
            <a:endParaRPr dirty="0">
              <a:latin typeface="+mj-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0" i="0" u="sng" strike="noStrike" cap="none" dirty="0">
                <a:solidFill>
                  <a:srgbClr val="000000"/>
                </a:solidFill>
                <a:effectLst/>
                <a:latin typeface="Arial"/>
                <a:ea typeface="Arial"/>
                <a:cs typeface="Arial"/>
                <a:sym typeface="Arial"/>
              </a:rPr>
              <a:t>Script</a:t>
            </a:r>
          </a:p>
          <a:p>
            <a:pPr marL="0" indent="0" rtl="0">
              <a:buNone/>
            </a:pPr>
            <a:r>
              <a:rPr lang="en-US" sz="1100" b="0" i="0" u="none" strike="noStrike" cap="none" dirty="0">
                <a:solidFill>
                  <a:srgbClr val="000000"/>
                </a:solidFill>
                <a:effectLst/>
                <a:latin typeface="Arial"/>
                <a:ea typeface="Arial"/>
                <a:cs typeface="Arial"/>
                <a:sym typeface="Arial"/>
              </a:rPr>
              <a:t>Now for our first activity, we challenge you to take some time to think about the terms we use and often hear related to sex education.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Please refer to the participant packet on how you would like to conduct Activity 1: Getting on the Same Page. We have an option for smaller groups and larger groups.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The purpose of this activity is to get you thinking about what you know or what you’ve heard about these four terms on this slide: abstinence, comprehensive sex education, HIV/AIDS/STI prevention, and healthy relationships. We would also like you to think about who is or should be responsible for teaching children the information and skills related to sex education. </a:t>
            </a:r>
            <a:br>
              <a:rPr lang="en-US" dirty="0"/>
            </a:br>
            <a:endParaRPr b="1" dirty="0">
              <a:latin typeface="+mj-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000" u="sng" dirty="0">
                <a:latin typeface="+mj-lt"/>
              </a:rPr>
              <a:t>Script</a:t>
            </a:r>
          </a:p>
          <a:p>
            <a:pPr marL="0" indent="0" rtl="0">
              <a:buNone/>
            </a:pPr>
            <a:r>
              <a:rPr lang="en-US" sz="1100" b="0" i="0" u="none" strike="noStrike" cap="none" dirty="0">
                <a:solidFill>
                  <a:srgbClr val="000000"/>
                </a:solidFill>
                <a:effectLst/>
                <a:latin typeface="Arial"/>
                <a:ea typeface="Arial"/>
                <a:cs typeface="Arial"/>
                <a:sym typeface="Arial"/>
              </a:rPr>
              <a:t>An important aspect of a child’s upbringing is the impact of adults in their lives. </a:t>
            </a:r>
            <a:endParaRPr lang="en-US" sz="1000" b="0" dirty="0">
              <a:effectLst/>
            </a:endParaRPr>
          </a:p>
          <a:p>
            <a:pPr marL="0" indent="0" rtl="0">
              <a:buNone/>
            </a:pPr>
            <a:br>
              <a:rPr lang="en-US" sz="1000" b="0" dirty="0">
                <a:effectLst/>
              </a:rPr>
            </a:br>
            <a:r>
              <a:rPr lang="en-US" sz="1100" b="0" i="0" u="none" strike="noStrike" cap="none" dirty="0">
                <a:solidFill>
                  <a:srgbClr val="000000"/>
                </a:solidFill>
                <a:effectLst/>
                <a:latin typeface="Arial"/>
                <a:ea typeface="Arial"/>
                <a:cs typeface="Arial"/>
                <a:sym typeface="Arial"/>
              </a:rPr>
              <a:t>Are you an </a:t>
            </a:r>
            <a:r>
              <a:rPr lang="en-US" sz="1100" b="0" i="0" u="none" strike="noStrike" cap="none" dirty="0" err="1">
                <a:solidFill>
                  <a:srgbClr val="000000"/>
                </a:solidFill>
                <a:effectLst/>
                <a:latin typeface="Arial"/>
                <a:ea typeface="Arial"/>
                <a:cs typeface="Arial"/>
                <a:sym typeface="Arial"/>
              </a:rPr>
              <a:t>Askable</a:t>
            </a:r>
            <a:r>
              <a:rPr lang="en-US" sz="1100" b="0" i="0" u="none" strike="noStrike" cap="none" dirty="0">
                <a:solidFill>
                  <a:srgbClr val="000000"/>
                </a:solidFill>
                <a:effectLst/>
                <a:latin typeface="Arial"/>
                <a:ea typeface="Arial"/>
                <a:cs typeface="Arial"/>
                <a:sym typeface="Arial"/>
              </a:rPr>
              <a:t> Parent is a resource by the Advocates for Youth. As a parent, or as an adult in a young person’s life, you want the young person to be able to approach you and come to you with any questions they may have. </a:t>
            </a:r>
            <a:endParaRPr lang="en-US" sz="1000" b="0" dirty="0">
              <a:effectLst/>
            </a:endParaRPr>
          </a:p>
          <a:p>
            <a:pPr marL="0" indent="0" rtl="0">
              <a:buNone/>
            </a:pPr>
            <a:br>
              <a:rPr lang="en-US" sz="1000" b="0" dirty="0">
                <a:effectLst/>
              </a:rPr>
            </a:br>
            <a:r>
              <a:rPr lang="en-US" sz="1100" b="0" i="0" u="none" strike="noStrike" cap="none" dirty="0">
                <a:solidFill>
                  <a:srgbClr val="000000"/>
                </a:solidFill>
                <a:effectLst/>
                <a:latin typeface="Arial"/>
                <a:ea typeface="Arial"/>
                <a:cs typeface="Arial"/>
                <a:sym typeface="Arial"/>
              </a:rPr>
              <a:t>Thus, we would like you to use these guidelines to self-reflect on whether you are an effective </a:t>
            </a:r>
            <a:r>
              <a:rPr lang="en-US" sz="1100" b="0" i="0" u="none" strike="noStrike" cap="none" dirty="0" err="1">
                <a:solidFill>
                  <a:srgbClr val="000000"/>
                </a:solidFill>
                <a:effectLst/>
                <a:latin typeface="Arial"/>
                <a:ea typeface="Arial"/>
                <a:cs typeface="Arial"/>
                <a:sym typeface="Arial"/>
              </a:rPr>
              <a:t>askable</a:t>
            </a:r>
            <a:r>
              <a:rPr lang="en-US" sz="1100" b="0" i="0" u="none" strike="noStrike" cap="none" dirty="0">
                <a:solidFill>
                  <a:srgbClr val="000000"/>
                </a:solidFill>
                <a:effectLst/>
                <a:latin typeface="Arial"/>
                <a:ea typeface="Arial"/>
                <a:cs typeface="Arial"/>
                <a:sym typeface="Arial"/>
              </a:rPr>
              <a:t> parent or adult: are you informed? Are you using the correct terms for body parts - do you know the correct terms for body parts? What are your feelings and values about love and sex? Do you talk </a:t>
            </a:r>
            <a:r>
              <a:rPr lang="en-US" sz="1100" b="0" i="1" u="none" strike="noStrike" cap="none" dirty="0">
                <a:solidFill>
                  <a:srgbClr val="000000"/>
                </a:solidFill>
                <a:effectLst/>
                <a:latin typeface="Arial"/>
                <a:ea typeface="Arial"/>
                <a:cs typeface="Arial"/>
                <a:sym typeface="Arial"/>
              </a:rPr>
              <a:t>with </a:t>
            </a:r>
            <a:r>
              <a:rPr lang="en-US" sz="1100" b="0" i="0" u="none" strike="noStrike" cap="none" dirty="0">
                <a:solidFill>
                  <a:srgbClr val="000000"/>
                </a:solidFill>
                <a:effectLst/>
                <a:latin typeface="Arial"/>
                <a:ea typeface="Arial"/>
                <a:cs typeface="Arial"/>
                <a:sym typeface="Arial"/>
              </a:rPr>
              <a:t>your child, not </a:t>
            </a:r>
            <a:r>
              <a:rPr lang="en-US" sz="1100" b="0" i="1" u="none" strike="noStrike" cap="none" dirty="0">
                <a:solidFill>
                  <a:srgbClr val="000000"/>
                </a:solidFill>
                <a:effectLst/>
                <a:latin typeface="Arial"/>
                <a:ea typeface="Arial"/>
                <a:cs typeface="Arial"/>
                <a:sym typeface="Arial"/>
              </a:rPr>
              <a:t>at </a:t>
            </a:r>
            <a:r>
              <a:rPr lang="en-US" sz="1100" b="0" i="0" u="none" strike="noStrike" cap="none" dirty="0">
                <a:solidFill>
                  <a:srgbClr val="000000"/>
                </a:solidFill>
                <a:effectLst/>
                <a:latin typeface="Arial"/>
                <a:ea typeface="Arial"/>
                <a:cs typeface="Arial"/>
                <a:sym typeface="Arial"/>
              </a:rPr>
              <a:t>the child? </a:t>
            </a:r>
            <a:endParaRPr lang="en-US" sz="1000" b="0" dirty="0">
              <a:effectLst/>
            </a:endParaRPr>
          </a:p>
          <a:p>
            <a:pPr marL="0" indent="0" rtl="0">
              <a:buNone/>
            </a:pPr>
            <a:br>
              <a:rPr lang="en-US" sz="1000" b="0" dirty="0">
                <a:effectLst/>
              </a:rPr>
            </a:br>
            <a:r>
              <a:rPr lang="en-US" sz="1100" b="0" i="0" u="none" strike="noStrike" cap="none" dirty="0">
                <a:solidFill>
                  <a:srgbClr val="000000"/>
                </a:solidFill>
                <a:effectLst/>
                <a:latin typeface="Arial"/>
                <a:ea typeface="Arial"/>
                <a:cs typeface="Arial"/>
                <a:sym typeface="Arial"/>
              </a:rPr>
              <a:t>Finally, we want to emphasize that it’s okay to say that you don’t know. Just follow up with offering to find the answer or work with your child to find the answer. Then do so.</a:t>
            </a:r>
            <a:endParaRPr lang="en-US" sz="1000" b="0" dirty="0">
              <a:effectLst/>
            </a:endParaRPr>
          </a:p>
          <a:p>
            <a:pPr marL="0" indent="0" rtl="0">
              <a:buNone/>
            </a:pPr>
            <a:br>
              <a:rPr lang="en-US" sz="1000" b="0" dirty="0">
                <a:effectLst/>
              </a:rPr>
            </a:br>
            <a:r>
              <a:rPr lang="en-US" sz="1100" b="0" i="0" u="none" strike="noStrike" cap="none" dirty="0">
                <a:solidFill>
                  <a:srgbClr val="000000"/>
                </a:solidFill>
                <a:effectLst/>
                <a:latin typeface="Arial"/>
                <a:ea typeface="Arial"/>
                <a:cs typeface="Arial"/>
                <a:sym typeface="Arial"/>
              </a:rPr>
              <a:t>And of course, the type of conversation you have may change depending on how old the child is or where the child is developmentally. Thus, the Advocates for Youth handout - which is in the participant packet, goes more into depth based on the age range of the young person. </a:t>
            </a:r>
            <a:endParaRPr lang="en-US" sz="1000" b="0" dirty="0">
              <a:effectLst/>
            </a:endParaRPr>
          </a:p>
          <a:p>
            <a:pPr marL="0" lvl="0" indent="0">
              <a:spcBef>
                <a:spcPts val="0"/>
              </a:spcBef>
              <a:spcAft>
                <a:spcPts val="0"/>
              </a:spcAft>
              <a:buNone/>
            </a:pPr>
            <a:endParaRPr lang="en-GB" sz="1000" dirty="0">
              <a:latin typeface="+mj-lt"/>
            </a:endParaRPr>
          </a:p>
          <a:p>
            <a:pPr marL="0" lvl="0" indent="0">
              <a:spcBef>
                <a:spcPts val="0"/>
              </a:spcBef>
              <a:spcAft>
                <a:spcPts val="0"/>
              </a:spcAft>
              <a:buNone/>
            </a:pPr>
            <a:r>
              <a:rPr lang="en-GB" sz="1000" dirty="0">
                <a:latin typeface="+mj-lt"/>
              </a:rPr>
              <a:t>Advocates for Youth link: http://www.advocatesforyouth.org/publications/475-are-you-an-askable-parent </a:t>
            </a:r>
          </a:p>
          <a:p>
            <a:pPr marL="0" lvl="0" indent="0">
              <a:spcBef>
                <a:spcPts val="0"/>
              </a:spcBef>
              <a:spcAft>
                <a:spcPts val="0"/>
              </a:spcAft>
              <a:buNone/>
            </a:pPr>
            <a:endParaRPr lang="en-GB" sz="1000" dirty="0">
              <a:latin typeface="+mj-lt"/>
            </a:endParaRPr>
          </a:p>
          <a:p>
            <a:pPr marL="0" lvl="0" indent="0">
              <a:spcBef>
                <a:spcPts val="0"/>
              </a:spcBef>
              <a:spcAft>
                <a:spcPts val="0"/>
              </a:spcAft>
              <a:buNone/>
            </a:pPr>
            <a:r>
              <a:rPr lang="en-GB" sz="1000" dirty="0">
                <a:latin typeface="+mj-lt"/>
              </a:rPr>
              <a:t>Other tips from handout</a:t>
            </a:r>
            <a:endParaRPr sz="1000" dirty="0">
              <a:latin typeface="+mj-lt"/>
            </a:endParaRPr>
          </a:p>
          <a:p>
            <a:pPr marL="457200" lvl="0" indent="-292100" rtl="0">
              <a:lnSpc>
                <a:spcPct val="115000"/>
              </a:lnSpc>
              <a:spcBef>
                <a:spcPts val="0"/>
              </a:spcBef>
              <a:spcAft>
                <a:spcPts val="0"/>
              </a:spcAft>
              <a:buClr>
                <a:srgbClr val="000000"/>
              </a:buClr>
              <a:buSzPts val="1000"/>
              <a:buFont typeface="Arial"/>
              <a:buChar char="●"/>
            </a:pPr>
            <a:r>
              <a:rPr lang="en-GB" sz="1000" dirty="0">
                <a:latin typeface="+mj-lt"/>
              </a:rPr>
              <a:t>Young Children </a:t>
            </a:r>
            <a:endParaRPr sz="1000" dirty="0">
              <a:latin typeface="+mj-lt"/>
            </a:endParaRPr>
          </a:p>
          <a:p>
            <a:pPr marL="914400" lvl="1" indent="-292100" rtl="0">
              <a:lnSpc>
                <a:spcPct val="115000"/>
              </a:lnSpc>
              <a:spcBef>
                <a:spcPts val="0"/>
              </a:spcBef>
              <a:spcAft>
                <a:spcPts val="0"/>
              </a:spcAft>
              <a:buClr>
                <a:srgbClr val="000000"/>
              </a:buClr>
              <a:buSzPts val="1000"/>
              <a:buFont typeface="Arial"/>
              <a:buChar char="○"/>
            </a:pPr>
            <a:r>
              <a:rPr lang="en-GB" sz="1000" dirty="0">
                <a:latin typeface="+mj-lt"/>
              </a:rPr>
              <a:t>If someone is old enough to ask, she/he is old enough to hear the correct answer.</a:t>
            </a:r>
            <a:endParaRPr sz="1000" dirty="0">
              <a:latin typeface="+mj-lt"/>
            </a:endParaRPr>
          </a:p>
          <a:p>
            <a:pPr marL="914400" lvl="1" indent="-292100" rtl="0">
              <a:lnSpc>
                <a:spcPct val="115000"/>
              </a:lnSpc>
              <a:spcBef>
                <a:spcPts val="0"/>
              </a:spcBef>
              <a:spcAft>
                <a:spcPts val="0"/>
              </a:spcAft>
              <a:buClr>
                <a:srgbClr val="000000"/>
              </a:buClr>
              <a:buSzPts val="1000"/>
              <a:buFont typeface="Arial"/>
              <a:buChar char="○"/>
            </a:pPr>
            <a:r>
              <a:rPr lang="en-GB" sz="1000" dirty="0">
                <a:latin typeface="+mj-lt"/>
              </a:rPr>
              <a:t>Understand what your child is asking. </a:t>
            </a:r>
            <a:endParaRPr sz="1000" dirty="0">
              <a:latin typeface="+mj-lt"/>
            </a:endParaRPr>
          </a:p>
          <a:p>
            <a:pPr marL="914400" lvl="1" indent="-292100" rtl="0">
              <a:lnSpc>
                <a:spcPct val="115000"/>
              </a:lnSpc>
              <a:spcBef>
                <a:spcPts val="0"/>
              </a:spcBef>
              <a:spcAft>
                <a:spcPts val="0"/>
              </a:spcAft>
              <a:buClr>
                <a:srgbClr val="000000"/>
              </a:buClr>
              <a:buSzPts val="1000"/>
              <a:buFont typeface="Arial"/>
              <a:buChar char="○"/>
            </a:pPr>
            <a:r>
              <a:rPr lang="en-GB" sz="1000" dirty="0">
                <a:latin typeface="+mj-lt"/>
              </a:rPr>
              <a:t>Answer slightly above the level you think your child will understand. </a:t>
            </a:r>
            <a:endParaRPr sz="1000" dirty="0">
              <a:latin typeface="+mj-lt"/>
            </a:endParaRPr>
          </a:p>
          <a:p>
            <a:pPr marL="914400" lvl="1" indent="-292100" rtl="0">
              <a:lnSpc>
                <a:spcPct val="115000"/>
              </a:lnSpc>
              <a:spcBef>
                <a:spcPts val="0"/>
              </a:spcBef>
              <a:spcAft>
                <a:spcPts val="0"/>
              </a:spcAft>
              <a:buClr>
                <a:srgbClr val="000000"/>
              </a:buClr>
              <a:buSzPts val="1000"/>
              <a:buFont typeface="Arial"/>
              <a:buChar char="○"/>
            </a:pPr>
            <a:r>
              <a:rPr lang="en-GB" sz="1000" dirty="0">
                <a:latin typeface="+mj-lt"/>
              </a:rPr>
              <a:t>Set limits.</a:t>
            </a:r>
            <a:endParaRPr sz="1000" dirty="0">
              <a:latin typeface="+mj-lt"/>
            </a:endParaRPr>
          </a:p>
          <a:p>
            <a:pPr marL="457200" lvl="0" indent="-292100" rtl="0">
              <a:lnSpc>
                <a:spcPct val="115000"/>
              </a:lnSpc>
              <a:spcBef>
                <a:spcPts val="0"/>
              </a:spcBef>
              <a:spcAft>
                <a:spcPts val="0"/>
              </a:spcAft>
              <a:buClr>
                <a:srgbClr val="000000"/>
              </a:buClr>
              <a:buSzPts val="1000"/>
              <a:buFont typeface="Arial"/>
              <a:buChar char="●"/>
            </a:pPr>
            <a:r>
              <a:rPr lang="en-GB" sz="1000" dirty="0">
                <a:latin typeface="+mj-lt"/>
              </a:rPr>
              <a:t>Teens</a:t>
            </a:r>
            <a:endParaRPr sz="1000" dirty="0">
              <a:latin typeface="+mj-lt"/>
            </a:endParaRPr>
          </a:p>
          <a:p>
            <a:pPr marL="914400" lvl="1" indent="-292100" rtl="0">
              <a:lnSpc>
                <a:spcPct val="115000"/>
              </a:lnSpc>
              <a:spcBef>
                <a:spcPts val="0"/>
              </a:spcBef>
              <a:spcAft>
                <a:spcPts val="0"/>
              </a:spcAft>
              <a:buClr>
                <a:srgbClr val="000000"/>
              </a:buClr>
              <a:buSzPts val="1000"/>
              <a:buFont typeface="Arial"/>
              <a:buChar char="○"/>
            </a:pPr>
            <a:r>
              <a:rPr lang="en-GB" sz="1000" dirty="0">
                <a:latin typeface="+mj-lt"/>
              </a:rPr>
              <a:t>Remember teens wants mutually respectful conversations. </a:t>
            </a:r>
            <a:endParaRPr sz="1000" dirty="0">
              <a:latin typeface="+mj-lt"/>
            </a:endParaRPr>
          </a:p>
          <a:p>
            <a:pPr marL="914400" lvl="1" indent="-292100" rtl="0">
              <a:lnSpc>
                <a:spcPct val="115000"/>
              </a:lnSpc>
              <a:spcBef>
                <a:spcPts val="0"/>
              </a:spcBef>
              <a:spcAft>
                <a:spcPts val="0"/>
              </a:spcAft>
              <a:buClr>
                <a:srgbClr val="000000"/>
              </a:buClr>
              <a:buSzPts val="1000"/>
              <a:buFont typeface="Arial"/>
              <a:buChar char="○"/>
            </a:pPr>
            <a:r>
              <a:rPr lang="en-GB" sz="1000" dirty="0">
                <a:latin typeface="+mj-lt"/>
              </a:rPr>
              <a:t>Don’t assume your teen is sexually experienced or inexperienced, </a:t>
            </a:r>
            <a:r>
              <a:rPr lang="en-GB" sz="1000" dirty="0" err="1">
                <a:latin typeface="+mj-lt"/>
              </a:rPr>
              <a:t>knowledgable</a:t>
            </a:r>
            <a:r>
              <a:rPr lang="en-GB" sz="1000" dirty="0">
                <a:latin typeface="+mj-lt"/>
              </a:rPr>
              <a:t> or naive. </a:t>
            </a:r>
            <a:endParaRPr sz="1000" dirty="0">
              <a:latin typeface="+mj-lt"/>
            </a:endParaRPr>
          </a:p>
          <a:p>
            <a:pPr marL="914400" lvl="1" indent="-292100" rtl="0">
              <a:lnSpc>
                <a:spcPct val="115000"/>
              </a:lnSpc>
              <a:spcBef>
                <a:spcPts val="0"/>
              </a:spcBef>
              <a:spcAft>
                <a:spcPts val="0"/>
              </a:spcAft>
              <a:buClr>
                <a:srgbClr val="000000"/>
              </a:buClr>
              <a:buSzPts val="1000"/>
              <a:buFont typeface="Arial"/>
              <a:buChar char="○"/>
            </a:pPr>
            <a:r>
              <a:rPr lang="en-GB" sz="1000" dirty="0">
                <a:latin typeface="+mj-lt"/>
              </a:rPr>
              <a:t>Don’t underestimate your teen’s ability to weigh the advantages and disadvantages of </a:t>
            </a:r>
            <a:r>
              <a:rPr lang="en-GB" sz="1000" dirty="0" err="1">
                <a:latin typeface="+mj-lt"/>
              </a:rPr>
              <a:t>varous</a:t>
            </a:r>
            <a:r>
              <a:rPr lang="en-GB" sz="1000" dirty="0">
                <a:latin typeface="+mj-lt"/>
              </a:rPr>
              <a:t> options. </a:t>
            </a:r>
          </a:p>
          <a:p>
            <a:pPr marL="914400" lvl="1" indent="-292100" rtl="0">
              <a:lnSpc>
                <a:spcPct val="115000"/>
              </a:lnSpc>
              <a:spcBef>
                <a:spcPts val="0"/>
              </a:spcBef>
              <a:spcAft>
                <a:spcPts val="0"/>
              </a:spcAft>
              <a:buClr>
                <a:srgbClr val="000000"/>
              </a:buClr>
              <a:buSzPts val="1000"/>
              <a:buFont typeface="Arial"/>
              <a:buChar char="○"/>
            </a:pPr>
            <a:endParaRPr lang="en-GB" sz="1000" dirty="0">
              <a:latin typeface="+mj-lt"/>
            </a:endParaRPr>
          </a:p>
          <a:p>
            <a:pPr marL="914400" lvl="1" indent="-292100" rtl="0">
              <a:lnSpc>
                <a:spcPct val="115000"/>
              </a:lnSpc>
              <a:spcBef>
                <a:spcPts val="0"/>
              </a:spcBef>
              <a:spcAft>
                <a:spcPts val="0"/>
              </a:spcAft>
              <a:buClr>
                <a:srgbClr val="000000"/>
              </a:buClr>
              <a:buSzPts val="1000"/>
              <a:buFont typeface="Arial"/>
              <a:buChar char="○"/>
            </a:pPr>
            <a:endParaRPr lang="en-GB" sz="1000" dirty="0">
              <a:latin typeface="+mj-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0" i="0" u="sng" strike="noStrike" cap="none" dirty="0">
                <a:solidFill>
                  <a:srgbClr val="000000"/>
                </a:solidFill>
                <a:effectLst/>
                <a:latin typeface="Arial"/>
                <a:ea typeface="Arial"/>
                <a:cs typeface="Arial"/>
                <a:sym typeface="Arial"/>
              </a:rPr>
              <a:t>Script</a:t>
            </a:r>
          </a:p>
          <a:p>
            <a:pPr marL="0" indent="0" rtl="0">
              <a:buNone/>
            </a:pPr>
            <a:r>
              <a:rPr lang="en-US" sz="1100" b="0" i="0" u="none" strike="noStrike" cap="none" dirty="0">
                <a:solidFill>
                  <a:srgbClr val="000000"/>
                </a:solidFill>
                <a:effectLst/>
                <a:latin typeface="Arial"/>
                <a:ea typeface="Arial"/>
                <a:cs typeface="Arial"/>
                <a:sym typeface="Arial"/>
              </a:rPr>
              <a:t>The second activity is to get you comfortable in being an </a:t>
            </a:r>
            <a:r>
              <a:rPr lang="en-US" sz="1100" b="0" i="0" u="none" strike="noStrike" cap="none" dirty="0" err="1">
                <a:solidFill>
                  <a:srgbClr val="000000"/>
                </a:solidFill>
                <a:effectLst/>
                <a:latin typeface="Arial"/>
                <a:ea typeface="Arial"/>
                <a:cs typeface="Arial"/>
                <a:sym typeface="Arial"/>
              </a:rPr>
              <a:t>Askable</a:t>
            </a:r>
            <a:r>
              <a:rPr lang="en-US" sz="1100" b="0" i="0" u="none" strike="noStrike" cap="none" dirty="0">
                <a:solidFill>
                  <a:srgbClr val="000000"/>
                </a:solidFill>
                <a:effectLst/>
                <a:latin typeface="Arial"/>
                <a:ea typeface="Arial"/>
                <a:cs typeface="Arial"/>
                <a:sym typeface="Arial"/>
              </a:rPr>
              <a:t> Adult, and it utilizes one of the videos from AMAZE. For this activity, we will be watching the video embedded in the slide and then role play. Full directions for the activity are in the participant's packet.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We recommend that you go home and watch this or other videos on AMAZE with the young person in your life and then have a conversation about the content. This is a resource and tactic to help make having open conversations easier, especially if you are not used to having these types of conversations. </a:t>
            </a:r>
            <a:endParaRPr lang="en-US" b="0" dirty="0">
              <a:effectLst/>
            </a:endParaRPr>
          </a:p>
          <a:p>
            <a:pPr marL="0" indent="0" rtl="0">
              <a:buNone/>
            </a:pPr>
            <a:br>
              <a:rPr lang="en-US" b="0" dirty="0">
                <a:effectLst/>
              </a:rPr>
            </a:br>
            <a:r>
              <a:rPr lang="en-US" sz="1100" b="0" i="0" u="none" strike="noStrike" cap="none" dirty="0">
                <a:solidFill>
                  <a:srgbClr val="000000"/>
                </a:solidFill>
                <a:effectLst/>
                <a:latin typeface="Arial"/>
                <a:ea typeface="Arial"/>
                <a:cs typeface="Arial"/>
                <a:sym typeface="Arial"/>
              </a:rPr>
              <a:t>Before moving on, let’s consider other actors, besides parents, who may be responsible for teaching our children accurate information about bodies, development, and relationships. </a:t>
            </a:r>
            <a:br>
              <a:rPr lang="en-US" dirty="0"/>
            </a:br>
            <a:endParaRPr lang="en-GB" dirty="0">
              <a:latin typeface="+mj-lt"/>
            </a:endParaRPr>
          </a:p>
          <a:p>
            <a:pPr marL="0" indent="0" rtl="0">
              <a:buNone/>
            </a:pPr>
            <a:r>
              <a:rPr lang="en-GB" dirty="0">
                <a:latin typeface="+mj-lt"/>
              </a:rPr>
              <a:t>Video link: </a:t>
            </a:r>
            <a:r>
              <a:rPr lang="en-GB" u="sng" dirty="0">
                <a:solidFill>
                  <a:schemeClr val="hlink"/>
                </a:solidFill>
                <a:latin typeface="+mj-lt"/>
                <a:hlinkClick r:id="rId3"/>
              </a:rPr>
              <a:t>https://www.youtube.com/watch?time_continue=74&amp;v=UB9anEZx9LU</a:t>
            </a:r>
            <a:r>
              <a:rPr lang="en-GB" dirty="0">
                <a:latin typeface="+mj-lt"/>
              </a:rPr>
              <a:t> </a:t>
            </a:r>
            <a:endParaRPr dirty="0">
              <a:latin typeface="+mj-lt"/>
            </a:endParaRPr>
          </a:p>
          <a:p>
            <a:pPr marL="0" lvl="0" indent="0" rtl="0">
              <a:spcBef>
                <a:spcPts val="0"/>
              </a:spcBef>
              <a:spcAft>
                <a:spcPts val="0"/>
              </a:spcAft>
              <a:buNone/>
            </a:pPr>
            <a:endParaRPr dirty="0">
              <a:latin typeface="+mj-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Shape 1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Shape 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Shape 52"/>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Shape 5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Shape 5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Shape 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58"/>
        <p:cNvGrpSpPr/>
        <p:nvPr/>
      </p:nvGrpSpPr>
      <p:grpSpPr>
        <a:xfrm>
          <a:off x="0" y="0"/>
          <a:ext cx="0" cy="0"/>
          <a:chOff x="0" y="0"/>
          <a:chExt cx="0" cy="0"/>
        </a:xfrm>
      </p:grpSpPr>
      <p:grpSp>
        <p:nvGrpSpPr>
          <p:cNvPr id="59" name="Shape 59"/>
          <p:cNvGrpSpPr/>
          <p:nvPr/>
        </p:nvGrpSpPr>
        <p:grpSpPr>
          <a:xfrm>
            <a:off x="4406400" y="0"/>
            <a:ext cx="4737600" cy="5143065"/>
            <a:chOff x="4406400" y="0"/>
            <a:chExt cx="4737600" cy="5143065"/>
          </a:xfrm>
        </p:grpSpPr>
        <p:sp>
          <p:nvSpPr>
            <p:cNvPr id="60" name="Shape 60"/>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6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8" name="Shape 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
        <p:nvSpPr>
          <p:cNvPr id="79" name="Shape 79"/>
          <p:cNvSpPr txBox="1">
            <a:spLocks noGrp="1"/>
          </p:cNvSpPr>
          <p:nvPr>
            <p:ph type="title"/>
          </p:nvPr>
        </p:nvSpPr>
        <p:spPr>
          <a:xfrm>
            <a:off x="1297500" y="393750"/>
            <a:ext cx="7038900" cy="9141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80"/>
        <p:cNvGrpSpPr/>
        <p:nvPr/>
      </p:nvGrpSpPr>
      <p:grpSpPr>
        <a:xfrm>
          <a:off x="0" y="0"/>
          <a:ext cx="0" cy="0"/>
          <a:chOff x="0" y="0"/>
          <a:chExt cx="0" cy="0"/>
        </a:xfrm>
      </p:grpSpPr>
      <p:pic>
        <p:nvPicPr>
          <p:cNvPr id="81" name="Shape 81"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82" name="Shape 82"/>
          <p:cNvSpPr txBox="1">
            <a:spLocks noGrp="1"/>
          </p:cNvSpPr>
          <p:nvPr>
            <p:ph type="title"/>
          </p:nvPr>
        </p:nvSpPr>
        <p:spPr>
          <a:xfrm>
            <a:off x="1297500" y="393750"/>
            <a:ext cx="7038900" cy="9141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3" name="Shape 83"/>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lstStyle>
            <a:lvl1pPr marL="457200" lvl="0" indent="-342900" rtl="0">
              <a:spcBef>
                <a:spcPts val="0"/>
              </a:spcBef>
              <a:spcAft>
                <a:spcPts val="0"/>
              </a:spcAft>
              <a:buClr>
                <a:schemeClr val="dk2"/>
              </a:buClr>
              <a:buSzPts val="1800"/>
              <a:buChar char="●"/>
              <a:defRPr>
                <a:solidFill>
                  <a:schemeClr val="dk2"/>
                </a:solidFill>
              </a:defRPr>
            </a:lvl1pPr>
            <a:lvl2pPr marL="914400" lvl="1" indent="-317500" rtl="0">
              <a:spcBef>
                <a:spcPts val="1600"/>
              </a:spcBef>
              <a:spcAft>
                <a:spcPts val="0"/>
              </a:spcAft>
              <a:buClr>
                <a:schemeClr val="dk2"/>
              </a:buClr>
              <a:buSzPts val="1400"/>
              <a:buChar char="○"/>
              <a:defRPr>
                <a:solidFill>
                  <a:schemeClr val="dk2"/>
                </a:solidFill>
              </a:defRPr>
            </a:lvl2pPr>
            <a:lvl3pPr marL="1371600" lvl="2" indent="-317500" rtl="0">
              <a:spcBef>
                <a:spcPts val="1600"/>
              </a:spcBef>
              <a:spcAft>
                <a:spcPts val="0"/>
              </a:spcAft>
              <a:buClr>
                <a:schemeClr val="dk2"/>
              </a:buClr>
              <a:buSzPts val="1400"/>
              <a:buChar char="■"/>
              <a:defRPr>
                <a:solidFill>
                  <a:schemeClr val="dk2"/>
                </a:solidFill>
              </a:defRPr>
            </a:lvl3pPr>
            <a:lvl4pPr marL="1828800" lvl="3" indent="-317500" rtl="0">
              <a:spcBef>
                <a:spcPts val="1600"/>
              </a:spcBef>
              <a:spcAft>
                <a:spcPts val="0"/>
              </a:spcAft>
              <a:buClr>
                <a:schemeClr val="dk2"/>
              </a:buClr>
              <a:buSzPts val="1400"/>
              <a:buChar char="●"/>
              <a:defRPr>
                <a:solidFill>
                  <a:schemeClr val="dk2"/>
                </a:solidFill>
              </a:defRPr>
            </a:lvl4pPr>
            <a:lvl5pPr marL="2286000" lvl="4" indent="-317500" rtl="0">
              <a:spcBef>
                <a:spcPts val="1600"/>
              </a:spcBef>
              <a:spcAft>
                <a:spcPts val="0"/>
              </a:spcAft>
              <a:buClr>
                <a:schemeClr val="dk2"/>
              </a:buClr>
              <a:buSzPts val="1400"/>
              <a:buChar char="○"/>
              <a:defRPr>
                <a:solidFill>
                  <a:schemeClr val="dk2"/>
                </a:solidFill>
              </a:defRPr>
            </a:lvl5pPr>
            <a:lvl6pPr marL="2743200" lvl="5" indent="-317500" rtl="0">
              <a:spcBef>
                <a:spcPts val="1600"/>
              </a:spcBef>
              <a:spcAft>
                <a:spcPts val="0"/>
              </a:spcAft>
              <a:buClr>
                <a:schemeClr val="dk2"/>
              </a:buClr>
              <a:buSzPts val="1400"/>
              <a:buChar char="■"/>
              <a:defRPr>
                <a:solidFill>
                  <a:schemeClr val="dk2"/>
                </a:solidFill>
              </a:defRPr>
            </a:lvl6pPr>
            <a:lvl7pPr marL="3200400" lvl="6" indent="-317500" rtl="0">
              <a:spcBef>
                <a:spcPts val="1600"/>
              </a:spcBef>
              <a:spcAft>
                <a:spcPts val="0"/>
              </a:spcAft>
              <a:buClr>
                <a:schemeClr val="dk2"/>
              </a:buClr>
              <a:buSzPts val="1400"/>
              <a:buChar char="●"/>
              <a:defRPr>
                <a:solidFill>
                  <a:schemeClr val="dk2"/>
                </a:solidFill>
              </a:defRPr>
            </a:lvl7pPr>
            <a:lvl8pPr marL="3657600" lvl="7" indent="-317500" rtl="0">
              <a:spcBef>
                <a:spcPts val="1600"/>
              </a:spcBef>
              <a:spcAft>
                <a:spcPts val="0"/>
              </a:spcAft>
              <a:buClr>
                <a:schemeClr val="dk2"/>
              </a:buClr>
              <a:buSzPts val="1400"/>
              <a:buChar char="○"/>
              <a:defRPr>
                <a:solidFill>
                  <a:schemeClr val="dk2"/>
                </a:solidFill>
              </a:defRPr>
            </a:lvl8pPr>
            <a:lvl9pPr marL="4114800" lvl="8" indent="-317500" rtl="0">
              <a:spcBef>
                <a:spcPts val="1600"/>
              </a:spcBef>
              <a:spcAft>
                <a:spcPts val="1600"/>
              </a:spcAft>
              <a:buClr>
                <a:schemeClr val="dk2"/>
              </a:buClr>
              <a:buSzPts val="1400"/>
              <a:buChar char="■"/>
              <a:defRPr>
                <a:solidFill>
                  <a:schemeClr val="dk2"/>
                </a:solidFill>
              </a:defRPr>
            </a:lvl9pPr>
          </a:lstStyle>
          <a:p>
            <a:endParaRPr/>
          </a:p>
        </p:txBody>
      </p:sp>
      <p:sp>
        <p:nvSpPr>
          <p:cNvPr id="84" name="Shape 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
        <p:nvSpPr>
          <p:cNvPr id="85" name="Shape 85">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87" name="Shape 87">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88" name="Shape 88">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nvGrpSpPr>
          <p:cNvPr id="89" name="Shape 89"/>
          <p:cNvGrpSpPr/>
          <p:nvPr/>
        </p:nvGrpSpPr>
        <p:grpSpPr>
          <a:xfrm>
            <a:off x="0" y="381001"/>
            <a:ext cx="1037850" cy="1016287"/>
            <a:chOff x="0" y="381001"/>
            <a:chExt cx="1037850" cy="1016287"/>
          </a:xfrm>
        </p:grpSpPr>
        <p:sp>
          <p:nvSpPr>
            <p:cNvPr id="90" name="Shape 9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61071" y="1924852"/>
            <a:ext cx="2304900" cy="1797300"/>
          </a:xfrm>
          <a:prstGeom prst="rect">
            <a:avLst/>
          </a:prstGeom>
        </p:spPr>
        <p:txBody>
          <a:bodyPr spcFirstLastPara="1" wrap="square" lIns="91425" tIns="91425" rIns="91425" bIns="91425" anchor="b" anchorCtr="0"/>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 name="Shape 94"/>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txBox="1">
            <a:spLocks noGrp="1"/>
          </p:cNvSpPr>
          <p:nvPr>
            <p:ph type="body" idx="1"/>
          </p:nvPr>
        </p:nvSpPr>
        <p:spPr>
          <a:xfrm>
            <a:off x="6451271" y="1924850"/>
            <a:ext cx="2304900" cy="1797300"/>
          </a:xfrm>
          <a:prstGeom prst="rect">
            <a:avLst/>
          </a:prstGeom>
        </p:spPr>
        <p:txBody>
          <a:bodyPr spcFirstLastPara="1" wrap="square" lIns="91425" tIns="91425" rIns="91425" bIns="91425" anchor="t" anchorCtr="0"/>
          <a:lstStyle>
            <a:lvl1pPr marL="457200" lvl="0" indent="-298450" rtl="0">
              <a:spcBef>
                <a:spcPts val="0"/>
              </a:spcBef>
              <a:spcAft>
                <a:spcPts val="0"/>
              </a:spcAft>
              <a:buClr>
                <a:schemeClr val="dk1"/>
              </a:buClr>
              <a:buSzPts val="1100"/>
              <a:buChar char="●"/>
              <a:defRPr sz="1100">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96" name="Shape 96">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98" name="Shape 98">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99" name="Shape 99">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nvGrpSpPr>
          <p:cNvPr id="100" name="Shape 100"/>
          <p:cNvGrpSpPr/>
          <p:nvPr/>
        </p:nvGrpSpPr>
        <p:grpSpPr>
          <a:xfrm>
            <a:off x="0" y="381001"/>
            <a:ext cx="1037850" cy="1016287"/>
            <a:chOff x="0" y="381001"/>
            <a:chExt cx="1037850" cy="1016287"/>
          </a:xfrm>
        </p:grpSpPr>
        <p:sp>
          <p:nvSpPr>
            <p:cNvPr id="101" name="Shape 101"/>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03" name="Shape 103"/>
          <p:cNvSpPr txBox="1">
            <a:spLocks noGrp="1"/>
          </p:cNvSpPr>
          <p:nvPr>
            <p:ph type="title" idx="2"/>
          </p:nvPr>
        </p:nvSpPr>
        <p:spPr>
          <a:xfrm>
            <a:off x="1297500" y="459490"/>
            <a:ext cx="3005700" cy="510900"/>
          </a:xfrm>
          <a:prstGeom prst="rect">
            <a:avLst/>
          </a:prstGeom>
        </p:spPr>
        <p:txBody>
          <a:bodyPr spcFirstLastPara="1" wrap="square" lIns="91425" tIns="91425" rIns="91425" bIns="91425" anchor="b" anchorCtr="0"/>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04" name="Shape 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02850" y="1708619"/>
            <a:ext cx="3333300" cy="1470900"/>
          </a:xfrm>
          <a:prstGeom prst="rect">
            <a:avLst/>
          </a:prstGeom>
        </p:spPr>
        <p:txBody>
          <a:bodyPr spcFirstLastPara="1" wrap="square" lIns="91425" tIns="91425" rIns="91425" bIns="91425" anchor="b" anchorCtr="0"/>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7" name="Shape 107"/>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 name="Shape 109">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10" name="Shape 110">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11" name="Shape 111">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nvGrpSpPr>
          <p:cNvPr id="112" name="Shape 112"/>
          <p:cNvGrpSpPr/>
          <p:nvPr/>
        </p:nvGrpSpPr>
        <p:grpSpPr>
          <a:xfrm>
            <a:off x="0" y="381001"/>
            <a:ext cx="1037850" cy="1016287"/>
            <a:chOff x="0" y="381001"/>
            <a:chExt cx="1037850" cy="1016287"/>
          </a:xfrm>
        </p:grpSpPr>
        <p:sp>
          <p:nvSpPr>
            <p:cNvPr id="113" name="Shape 11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5" name="Shape 115"/>
          <p:cNvSpPr txBox="1">
            <a:spLocks noGrp="1"/>
          </p:cNvSpPr>
          <p:nvPr>
            <p:ph type="title" idx="2"/>
          </p:nvPr>
        </p:nvSpPr>
        <p:spPr>
          <a:xfrm>
            <a:off x="1297500" y="459490"/>
            <a:ext cx="3005700" cy="510900"/>
          </a:xfrm>
          <a:prstGeom prst="rect">
            <a:avLst/>
          </a:prstGeom>
        </p:spPr>
        <p:txBody>
          <a:bodyPr spcFirstLastPara="1" wrap="square" lIns="91425" tIns="91425" rIns="91425" bIns="91425" anchor="b" anchorCtr="0"/>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16" name="Shape 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
        <p:nvSpPr>
          <p:cNvPr id="117" name="Shape 117"/>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lstStyle>
            <a:lvl1pPr marL="457200" lvl="0" indent="-298450" rtl="0">
              <a:spcBef>
                <a:spcPts val="0"/>
              </a:spcBef>
              <a:spcAft>
                <a:spcPts val="0"/>
              </a:spcAft>
              <a:buClr>
                <a:schemeClr val="dk1"/>
              </a:buClr>
              <a:buSzPts val="1100"/>
              <a:buChar char="●"/>
              <a:defRPr sz="1100">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Shape 16"/>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Shape 2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Shape 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Shape 2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Shape 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Shape 27"/>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Shape 34"/>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Shape 35"/>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Shape 36"/>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Shape 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Shape 42"/>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3" name="Shape 43"/>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Shape 44"/>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Shape 45"/>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Shape 4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Shape 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dirty="0"/>
          </a:p>
        </p:txBody>
      </p:sp>
      <p:sp>
        <p:nvSpPr>
          <p:cNvPr id="7" name="Shape 7"/>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6.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2.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g"/><Relationship Id="rId5" Type="http://schemas.openxmlformats.org/officeDocument/2006/relationships/hyperlink" Target="http://www.youtube.com/watch?v=UB9anEZx9LU"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p:nvPr>
        </p:nvSpPr>
        <p:spPr>
          <a:xfrm>
            <a:off x="430800" y="42815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Advocacy Training</a:t>
            </a:r>
            <a:endParaRPr dirty="0">
              <a:latin typeface="+mj-lt"/>
            </a:endParaRPr>
          </a:p>
        </p:txBody>
      </p:sp>
      <p:pic>
        <p:nvPicPr>
          <p:cNvPr id="123" name="Shape 123" descr="SisterLove"/>
          <p:cNvPicPr preferRelativeResize="0"/>
          <p:nvPr/>
        </p:nvPicPr>
        <p:blipFill rotWithShape="1">
          <a:blip r:embed="rId5">
            <a:alphaModFix/>
          </a:blip>
          <a:srcRect b="22281"/>
          <a:stretch/>
        </p:blipFill>
        <p:spPr>
          <a:xfrm>
            <a:off x="1817425" y="3232050"/>
            <a:ext cx="1627775" cy="1727500"/>
          </a:xfrm>
          <a:prstGeom prst="rect">
            <a:avLst/>
          </a:prstGeom>
          <a:noFill/>
          <a:ln>
            <a:noFill/>
          </a:ln>
        </p:spPr>
      </p:pic>
      <p:sp>
        <p:nvSpPr>
          <p:cNvPr id="124" name="Shape 124"/>
          <p:cNvSpPr txBox="1">
            <a:spLocks noGrp="1"/>
          </p:cNvSpPr>
          <p:nvPr>
            <p:ph type="title" idx="4294967295"/>
          </p:nvPr>
        </p:nvSpPr>
        <p:spPr>
          <a:xfrm>
            <a:off x="3445200" y="3739700"/>
            <a:ext cx="3121500" cy="712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b="1" dirty="0">
                <a:latin typeface="+mj-lt"/>
              </a:rPr>
              <a:t>SisterLove, Inc.</a:t>
            </a:r>
            <a:endParaRPr b="1" dirty="0">
              <a:latin typeface="+mj-lt"/>
            </a:endParaRPr>
          </a:p>
        </p:txBody>
      </p:sp>
      <p:pic>
        <p:nvPicPr>
          <p:cNvPr id="2" name="Recorded Sound">
            <a:hlinkClick r:id="" action="ppaction://media"/>
            <a:extLst>
              <a:ext uri="{FF2B5EF4-FFF2-40B4-BE49-F238E27FC236}">
                <a16:creationId xmlns:a16="http://schemas.microsoft.com/office/drawing/2014/main" id="{17A72625-0210-4F18-9A62-EF863F98BC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0000" y="44519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Government: Local Law</a:t>
            </a:r>
            <a:endParaRPr dirty="0">
              <a:latin typeface="+mj-lt"/>
            </a:endParaRPr>
          </a:p>
        </p:txBody>
      </p:sp>
      <p:sp>
        <p:nvSpPr>
          <p:cNvPr id="196" name="Shape 196"/>
          <p:cNvSpPr txBox="1">
            <a:spLocks noGrp="1"/>
          </p:cNvSpPr>
          <p:nvPr>
            <p:ph type="body" idx="1"/>
          </p:nvPr>
        </p:nvSpPr>
        <p:spPr>
          <a:xfrm>
            <a:off x="311700" y="1392625"/>
            <a:ext cx="8400300" cy="1423200"/>
          </a:xfrm>
          <a:prstGeom prst="rect">
            <a:avLst/>
          </a:prstGeom>
        </p:spPr>
        <p:txBody>
          <a:bodyPr spcFirstLastPara="1" wrap="square" lIns="91425" tIns="91425" rIns="91425" bIns="91425" anchor="t" anchorCtr="0">
            <a:noAutofit/>
          </a:bodyPr>
          <a:lstStyle/>
          <a:p>
            <a:pPr marL="457200" lvl="0" indent="-323850" rtl="0">
              <a:lnSpc>
                <a:spcPct val="100000"/>
              </a:lnSpc>
              <a:spcBef>
                <a:spcPts val="0"/>
              </a:spcBef>
              <a:spcAft>
                <a:spcPts val="0"/>
              </a:spcAft>
              <a:buClr>
                <a:srgbClr val="000000"/>
              </a:buClr>
              <a:buSzPts val="1500"/>
              <a:buFont typeface="Questrial"/>
              <a:buChar char="●"/>
            </a:pPr>
            <a:r>
              <a:rPr lang="en-GB" sz="1500" b="1" dirty="0">
                <a:solidFill>
                  <a:srgbClr val="000000"/>
                </a:solidFill>
                <a:latin typeface="+mj-lt"/>
                <a:ea typeface="Questrial"/>
                <a:cs typeface="Questrial"/>
                <a:sym typeface="Questrial"/>
              </a:rPr>
              <a:t>Georgia Law</a:t>
            </a:r>
            <a:r>
              <a:rPr lang="en-GB" sz="1500" dirty="0">
                <a:solidFill>
                  <a:srgbClr val="000000"/>
                </a:solidFill>
                <a:latin typeface="+mj-lt"/>
                <a:ea typeface="Questrial"/>
                <a:cs typeface="Questrial"/>
                <a:sym typeface="Questrial"/>
              </a:rPr>
              <a:t> § 20-2-143</a:t>
            </a:r>
            <a:endParaRPr sz="1500" dirty="0">
              <a:solidFill>
                <a:srgbClr val="000000"/>
              </a:solidFill>
              <a:latin typeface="+mj-lt"/>
              <a:ea typeface="Questrial"/>
              <a:cs typeface="Questrial"/>
              <a:sym typeface="Questrial"/>
            </a:endParaRPr>
          </a:p>
          <a:p>
            <a:pPr marL="457200" lvl="0" indent="-323850" rtl="0">
              <a:lnSpc>
                <a:spcPct val="100000"/>
              </a:lnSpc>
              <a:spcBef>
                <a:spcPts val="0"/>
              </a:spcBef>
              <a:spcAft>
                <a:spcPts val="0"/>
              </a:spcAft>
              <a:buClr>
                <a:srgbClr val="000000"/>
              </a:buClr>
              <a:buSzPts val="1500"/>
              <a:buFont typeface="Questrial"/>
              <a:buChar char="●"/>
            </a:pPr>
            <a:r>
              <a:rPr lang="en-GB" sz="1500" b="1" dirty="0">
                <a:solidFill>
                  <a:srgbClr val="000000"/>
                </a:solidFill>
                <a:latin typeface="+mj-lt"/>
                <a:ea typeface="Questrial"/>
                <a:cs typeface="Questrial"/>
                <a:sym typeface="Questrial"/>
              </a:rPr>
              <a:t>Georgia Department of Education Policy </a:t>
            </a:r>
            <a:endParaRPr sz="1500" b="1" dirty="0">
              <a:solidFill>
                <a:srgbClr val="000000"/>
              </a:solidFill>
              <a:latin typeface="+mj-lt"/>
              <a:ea typeface="Questrial"/>
              <a:cs typeface="Questrial"/>
              <a:sym typeface="Questrial"/>
            </a:endParaRPr>
          </a:p>
          <a:p>
            <a:pPr marL="914400" lvl="1" indent="-323850" rtl="0">
              <a:lnSpc>
                <a:spcPct val="100000"/>
              </a:lnSpc>
              <a:spcBef>
                <a:spcPts val="0"/>
              </a:spcBef>
              <a:spcAft>
                <a:spcPts val="0"/>
              </a:spcAft>
              <a:buClr>
                <a:srgbClr val="000000"/>
              </a:buClr>
              <a:buSzPts val="1500"/>
              <a:buFont typeface="Questrial"/>
              <a:buChar char="○"/>
            </a:pPr>
            <a:r>
              <a:rPr lang="en-GB" sz="1500" dirty="0">
                <a:solidFill>
                  <a:srgbClr val="000000"/>
                </a:solidFill>
                <a:latin typeface="+mj-lt"/>
                <a:ea typeface="Questrial"/>
                <a:cs typeface="Questrial"/>
                <a:sym typeface="Questrial"/>
              </a:rPr>
              <a:t>160-4-2.12 Comprehensive Health and Physical Education Program Plan  </a:t>
            </a:r>
            <a:endParaRPr sz="1500" dirty="0">
              <a:solidFill>
                <a:srgbClr val="000000"/>
              </a:solidFill>
              <a:latin typeface="+mj-lt"/>
              <a:ea typeface="Questrial"/>
              <a:cs typeface="Questrial"/>
              <a:sym typeface="Questrial"/>
            </a:endParaRPr>
          </a:p>
          <a:p>
            <a:pPr marL="457200" lvl="0" indent="-323850" rtl="0">
              <a:lnSpc>
                <a:spcPct val="100000"/>
              </a:lnSpc>
              <a:spcBef>
                <a:spcPts val="0"/>
              </a:spcBef>
              <a:spcAft>
                <a:spcPts val="0"/>
              </a:spcAft>
              <a:buClr>
                <a:srgbClr val="000000"/>
              </a:buClr>
              <a:buSzPts val="1500"/>
              <a:buFont typeface="Questrial"/>
              <a:buChar char="●"/>
            </a:pPr>
            <a:r>
              <a:rPr lang="en-GB" sz="1500" b="1" dirty="0">
                <a:solidFill>
                  <a:srgbClr val="000000"/>
                </a:solidFill>
                <a:latin typeface="+mj-lt"/>
                <a:ea typeface="Questrial"/>
                <a:cs typeface="Questrial"/>
                <a:sym typeface="Questrial"/>
              </a:rPr>
              <a:t>Gwinnett County School Board Policy</a:t>
            </a:r>
            <a:endParaRPr sz="1500" b="1" dirty="0">
              <a:solidFill>
                <a:srgbClr val="000000"/>
              </a:solidFill>
              <a:latin typeface="+mj-lt"/>
              <a:ea typeface="Questrial"/>
              <a:cs typeface="Questrial"/>
              <a:sym typeface="Questrial"/>
            </a:endParaRPr>
          </a:p>
          <a:p>
            <a:pPr marL="914400" lvl="1" indent="-323850" rtl="0">
              <a:lnSpc>
                <a:spcPct val="100000"/>
              </a:lnSpc>
              <a:spcBef>
                <a:spcPts val="0"/>
              </a:spcBef>
              <a:spcAft>
                <a:spcPts val="0"/>
              </a:spcAft>
              <a:buClr>
                <a:srgbClr val="000000"/>
              </a:buClr>
              <a:buSzPts val="1500"/>
              <a:buFont typeface="Questrial"/>
              <a:buChar char="○"/>
            </a:pPr>
            <a:r>
              <a:rPr lang="en-GB" sz="1500" dirty="0">
                <a:solidFill>
                  <a:srgbClr val="000000"/>
                </a:solidFill>
                <a:highlight>
                  <a:srgbClr val="FFFFFF"/>
                </a:highlight>
                <a:latin typeface="+mj-lt"/>
                <a:ea typeface="Questrial"/>
                <a:cs typeface="Questrial"/>
                <a:sym typeface="Questrial"/>
              </a:rPr>
              <a:t>Comprehensive School Health and P.E. Program Plan</a:t>
            </a:r>
            <a:endParaRPr sz="1500" dirty="0">
              <a:solidFill>
                <a:srgbClr val="000000"/>
              </a:solidFill>
              <a:latin typeface="+mj-lt"/>
              <a:ea typeface="Questrial"/>
              <a:cs typeface="Questrial"/>
              <a:sym typeface="Questrial"/>
            </a:endParaRPr>
          </a:p>
        </p:txBody>
      </p:sp>
      <p:pic>
        <p:nvPicPr>
          <p:cNvPr id="197" name="Shape 197" descr="Image result for georgia department of education"/>
          <p:cNvPicPr preferRelativeResize="0"/>
          <p:nvPr/>
        </p:nvPicPr>
        <p:blipFill>
          <a:blip r:embed="rId5">
            <a:alphaModFix/>
          </a:blip>
          <a:stretch>
            <a:fillRect/>
          </a:stretch>
        </p:blipFill>
        <p:spPr>
          <a:xfrm>
            <a:off x="3540113" y="2820350"/>
            <a:ext cx="1994088" cy="1981689"/>
          </a:xfrm>
          <a:prstGeom prst="rect">
            <a:avLst/>
          </a:prstGeom>
          <a:noFill/>
          <a:ln>
            <a:noFill/>
          </a:ln>
        </p:spPr>
      </p:pic>
      <p:pic>
        <p:nvPicPr>
          <p:cNvPr id="198" name="Shape 198" descr="Image result for georgia law"/>
          <p:cNvPicPr preferRelativeResize="0"/>
          <p:nvPr/>
        </p:nvPicPr>
        <p:blipFill>
          <a:blip r:embed="rId6">
            <a:alphaModFix/>
          </a:blip>
          <a:stretch>
            <a:fillRect/>
          </a:stretch>
        </p:blipFill>
        <p:spPr>
          <a:xfrm>
            <a:off x="804225" y="2896800"/>
            <a:ext cx="1886100" cy="1886100"/>
          </a:xfrm>
          <a:prstGeom prst="rect">
            <a:avLst/>
          </a:prstGeom>
          <a:noFill/>
          <a:ln>
            <a:noFill/>
          </a:ln>
        </p:spPr>
      </p:pic>
      <p:pic>
        <p:nvPicPr>
          <p:cNvPr id="199" name="Shape 199" descr="Image result for gwinnett county school board"/>
          <p:cNvPicPr preferRelativeResize="0"/>
          <p:nvPr/>
        </p:nvPicPr>
        <p:blipFill>
          <a:blip r:embed="rId7">
            <a:alphaModFix/>
          </a:blip>
          <a:stretch>
            <a:fillRect/>
          </a:stretch>
        </p:blipFill>
        <p:spPr>
          <a:xfrm>
            <a:off x="6384000" y="2896788"/>
            <a:ext cx="1828800" cy="1828800"/>
          </a:xfrm>
          <a:prstGeom prst="rect">
            <a:avLst/>
          </a:prstGeom>
          <a:noFill/>
          <a:ln>
            <a:noFill/>
          </a:ln>
        </p:spPr>
      </p:pic>
      <p:pic>
        <p:nvPicPr>
          <p:cNvPr id="2" name="Slide 10">
            <a:hlinkClick r:id="" action="ppaction://media"/>
            <a:extLst>
              <a:ext uri="{FF2B5EF4-FFF2-40B4-BE49-F238E27FC236}">
                <a16:creationId xmlns:a16="http://schemas.microsoft.com/office/drawing/2014/main" id="{0273CB3D-561D-4B53-9805-28CF7461B6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1700" y="1647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a:latin typeface="+mj-lt"/>
              </a:rPr>
              <a:t>Government: Local Decision-Makers</a:t>
            </a:r>
            <a:endParaRPr dirty="0">
              <a:latin typeface="+mj-lt"/>
            </a:endParaRPr>
          </a:p>
        </p:txBody>
      </p:sp>
      <p:sp>
        <p:nvSpPr>
          <p:cNvPr id="205" name="Shape 205"/>
          <p:cNvSpPr txBox="1"/>
          <p:nvPr/>
        </p:nvSpPr>
        <p:spPr>
          <a:xfrm>
            <a:off x="1297500" y="1743644"/>
            <a:ext cx="732900" cy="80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rgbClr val="FFFFFF"/>
                </a:solidFill>
                <a:latin typeface="+mj-lt"/>
                <a:ea typeface="Montserrat"/>
                <a:cs typeface="Montserrat"/>
                <a:sym typeface="Montserrat"/>
              </a:rPr>
              <a:t>01</a:t>
            </a:r>
            <a:endParaRPr>
              <a:solidFill>
                <a:srgbClr val="FFFFFF"/>
              </a:solidFill>
              <a:latin typeface="+mj-lt"/>
            </a:endParaRPr>
          </a:p>
          <a:p>
            <a:pPr marL="0" lvl="0" indent="0" rtl="0">
              <a:spcBef>
                <a:spcPts val="0"/>
              </a:spcBef>
              <a:spcAft>
                <a:spcPts val="0"/>
              </a:spcAft>
              <a:buNone/>
            </a:pPr>
            <a:endParaRPr sz="1300">
              <a:solidFill>
                <a:srgbClr val="FFFFFF"/>
              </a:solidFill>
              <a:latin typeface="+mj-lt"/>
            </a:endParaRPr>
          </a:p>
        </p:txBody>
      </p:sp>
      <p:sp>
        <p:nvSpPr>
          <p:cNvPr id="206" name="Shape 206"/>
          <p:cNvSpPr txBox="1"/>
          <p:nvPr/>
        </p:nvSpPr>
        <p:spPr>
          <a:xfrm>
            <a:off x="1297500" y="2658481"/>
            <a:ext cx="732900" cy="80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rgbClr val="FFFFFF"/>
                </a:solidFill>
                <a:latin typeface="+mj-lt"/>
                <a:ea typeface="Montserrat"/>
                <a:cs typeface="Montserrat"/>
                <a:sym typeface="Montserrat"/>
              </a:rPr>
              <a:t>02</a:t>
            </a:r>
            <a:endParaRPr>
              <a:solidFill>
                <a:srgbClr val="FFFFFF"/>
              </a:solidFill>
              <a:latin typeface="+mj-lt"/>
            </a:endParaRPr>
          </a:p>
          <a:p>
            <a:pPr marL="0" lvl="0" indent="0" rtl="0">
              <a:spcBef>
                <a:spcPts val="0"/>
              </a:spcBef>
              <a:spcAft>
                <a:spcPts val="0"/>
              </a:spcAft>
              <a:buNone/>
            </a:pPr>
            <a:endParaRPr sz="1300">
              <a:solidFill>
                <a:srgbClr val="FFFFFF"/>
              </a:solidFill>
              <a:latin typeface="+mj-lt"/>
            </a:endParaRPr>
          </a:p>
        </p:txBody>
      </p:sp>
      <p:sp>
        <p:nvSpPr>
          <p:cNvPr id="207" name="Shape 207"/>
          <p:cNvSpPr txBox="1">
            <a:spLocks noGrp="1"/>
          </p:cNvSpPr>
          <p:nvPr>
            <p:ph type="body" idx="1"/>
          </p:nvPr>
        </p:nvSpPr>
        <p:spPr>
          <a:xfrm>
            <a:off x="2030400" y="2658513"/>
            <a:ext cx="5877300" cy="8088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GB">
                <a:solidFill>
                  <a:srgbClr val="FFFFFF"/>
                </a:solidFill>
                <a:latin typeface="+mj-lt"/>
              </a:rPr>
              <a:t>Amet, consectetur adipiscing elit. Curabitur eleifend a diam quis suscipit. Class aptent taciti sociosqu ad litora torquent per conubia nostra.</a:t>
            </a:r>
            <a:endParaRPr>
              <a:solidFill>
                <a:srgbClr val="FFFFFF"/>
              </a:solidFill>
              <a:latin typeface="+mj-lt"/>
            </a:endParaRPr>
          </a:p>
        </p:txBody>
      </p:sp>
      <p:sp>
        <p:nvSpPr>
          <p:cNvPr id="208" name="Shape 208"/>
          <p:cNvSpPr txBox="1"/>
          <p:nvPr/>
        </p:nvSpPr>
        <p:spPr>
          <a:xfrm>
            <a:off x="1297500" y="3573344"/>
            <a:ext cx="732900" cy="80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rgbClr val="FFFFFF"/>
                </a:solidFill>
                <a:latin typeface="+mj-lt"/>
                <a:ea typeface="Montserrat"/>
                <a:cs typeface="Montserrat"/>
                <a:sym typeface="Montserrat"/>
              </a:rPr>
              <a:t>03</a:t>
            </a:r>
            <a:endParaRPr sz="1300">
              <a:solidFill>
                <a:srgbClr val="FFFFFF"/>
              </a:solidFill>
              <a:latin typeface="+mj-lt"/>
            </a:endParaRPr>
          </a:p>
        </p:txBody>
      </p:sp>
      <p:sp>
        <p:nvSpPr>
          <p:cNvPr id="209" name="Shape 209"/>
          <p:cNvSpPr txBox="1">
            <a:spLocks noGrp="1"/>
          </p:cNvSpPr>
          <p:nvPr>
            <p:ph type="body" idx="1"/>
          </p:nvPr>
        </p:nvSpPr>
        <p:spPr>
          <a:xfrm>
            <a:off x="2030400" y="3573363"/>
            <a:ext cx="5877300" cy="8088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GB">
                <a:solidFill>
                  <a:srgbClr val="FFFFFF"/>
                </a:solidFill>
                <a:latin typeface="+mj-lt"/>
              </a:rPr>
              <a:t>Consectetur adipiscing elit. Curabitur eleifend lorem a diam quis suscipit. Class aptent taciti sociosqu ad litora torquent ipsum per conubia nostra.</a:t>
            </a:r>
            <a:endParaRPr>
              <a:solidFill>
                <a:srgbClr val="FFFFFF"/>
              </a:solidFill>
              <a:latin typeface="+mj-lt"/>
            </a:endParaRPr>
          </a:p>
        </p:txBody>
      </p:sp>
      <p:sp>
        <p:nvSpPr>
          <p:cNvPr id="210" name="Shape 210"/>
          <p:cNvSpPr txBox="1"/>
          <p:nvPr/>
        </p:nvSpPr>
        <p:spPr>
          <a:xfrm>
            <a:off x="311700" y="1273900"/>
            <a:ext cx="7107900" cy="3642600"/>
          </a:xfrm>
          <a:prstGeom prst="rect">
            <a:avLst/>
          </a:prstGeom>
          <a:noFill/>
          <a:ln>
            <a:noFill/>
          </a:ln>
        </p:spPr>
        <p:txBody>
          <a:bodyPr spcFirstLastPara="1" wrap="square" lIns="91425" tIns="91425" rIns="91425" bIns="91425" anchor="t" anchorCtr="0">
            <a:noAutofit/>
          </a:bodyPr>
          <a:lstStyle/>
          <a:p>
            <a:pPr marL="457200" lvl="0" indent="-387350" rtl="0">
              <a:spcBef>
                <a:spcPts val="0"/>
              </a:spcBef>
              <a:spcAft>
                <a:spcPts val="0"/>
              </a:spcAft>
              <a:buSzPts val="2500"/>
              <a:buFont typeface="Questrial"/>
              <a:buChar char="●"/>
            </a:pPr>
            <a:r>
              <a:rPr lang="en-GB" sz="2500" dirty="0">
                <a:latin typeface="+mj-lt"/>
                <a:ea typeface="Questrial"/>
                <a:cs typeface="Questrial"/>
                <a:sym typeface="Questrial"/>
              </a:rPr>
              <a:t>State Level </a:t>
            </a:r>
            <a:endParaRPr sz="2500" dirty="0">
              <a:latin typeface="+mj-lt"/>
              <a:ea typeface="Questrial"/>
              <a:cs typeface="Questrial"/>
              <a:sym typeface="Questrial"/>
            </a:endParaRPr>
          </a:p>
          <a:p>
            <a:pPr marL="914400" lvl="1" indent="-342900" rtl="0">
              <a:spcBef>
                <a:spcPts val="0"/>
              </a:spcBef>
              <a:spcAft>
                <a:spcPts val="0"/>
              </a:spcAft>
              <a:buSzPts val="1800"/>
              <a:buFont typeface="Questrial"/>
              <a:buChar char="○"/>
            </a:pPr>
            <a:r>
              <a:rPr lang="en-GB" sz="1800" dirty="0">
                <a:latin typeface="+mj-lt"/>
                <a:ea typeface="Questrial"/>
                <a:cs typeface="Questrial"/>
                <a:sym typeface="Questrial"/>
              </a:rPr>
              <a:t>Actors: State Representatives </a:t>
            </a:r>
            <a:endParaRPr sz="1800" dirty="0">
              <a:latin typeface="+mj-lt"/>
              <a:ea typeface="Questrial"/>
              <a:cs typeface="Questrial"/>
              <a:sym typeface="Questrial"/>
            </a:endParaRPr>
          </a:p>
          <a:p>
            <a:pPr marL="914400" lvl="1" indent="-387350" rtl="0">
              <a:spcBef>
                <a:spcPts val="0"/>
              </a:spcBef>
              <a:spcAft>
                <a:spcPts val="0"/>
              </a:spcAft>
              <a:buSzPts val="2500"/>
              <a:buFont typeface="Questrial"/>
              <a:buChar char="○"/>
            </a:pPr>
            <a:r>
              <a:rPr lang="en-GB" sz="1800" dirty="0">
                <a:latin typeface="+mj-lt"/>
                <a:ea typeface="Questrial"/>
                <a:cs typeface="Questrial"/>
                <a:sym typeface="Questrial"/>
              </a:rPr>
              <a:t>Power: Set the guidelines for health education curriculum</a:t>
            </a:r>
            <a:endParaRPr sz="1800" dirty="0">
              <a:latin typeface="+mj-lt"/>
              <a:ea typeface="Questrial"/>
              <a:cs typeface="Questrial"/>
              <a:sym typeface="Questrial"/>
            </a:endParaRPr>
          </a:p>
          <a:p>
            <a:pPr marL="457200" lvl="0" indent="-387350" rtl="0">
              <a:spcBef>
                <a:spcPts val="0"/>
              </a:spcBef>
              <a:spcAft>
                <a:spcPts val="0"/>
              </a:spcAft>
              <a:buSzPts val="2500"/>
              <a:buFont typeface="Questrial"/>
              <a:buChar char="●"/>
            </a:pPr>
            <a:r>
              <a:rPr lang="en-GB" sz="2500" dirty="0">
                <a:latin typeface="+mj-lt"/>
                <a:ea typeface="Questrial"/>
                <a:cs typeface="Questrial"/>
                <a:sym typeface="Questrial"/>
              </a:rPr>
              <a:t>County Level </a:t>
            </a:r>
            <a:endParaRPr sz="2500" dirty="0">
              <a:latin typeface="+mj-lt"/>
              <a:ea typeface="Questrial"/>
              <a:cs typeface="Questrial"/>
              <a:sym typeface="Questrial"/>
            </a:endParaRPr>
          </a:p>
          <a:p>
            <a:pPr marL="914400" lvl="1" indent="-342900" rtl="0">
              <a:spcBef>
                <a:spcPts val="0"/>
              </a:spcBef>
              <a:spcAft>
                <a:spcPts val="0"/>
              </a:spcAft>
              <a:buSzPts val="1800"/>
              <a:buFont typeface="Questrial"/>
              <a:buChar char="○"/>
            </a:pPr>
            <a:r>
              <a:rPr lang="en-GB" sz="1800" dirty="0">
                <a:latin typeface="+mj-lt"/>
                <a:ea typeface="Questrial"/>
                <a:cs typeface="Questrial"/>
                <a:sym typeface="Questrial"/>
              </a:rPr>
              <a:t>Actors: </a:t>
            </a:r>
            <a:r>
              <a:rPr lang="en-GB" sz="1800" b="1" dirty="0">
                <a:latin typeface="+mj-lt"/>
                <a:ea typeface="Questrial"/>
                <a:cs typeface="Questrial"/>
                <a:sym typeface="Questrial"/>
              </a:rPr>
              <a:t>School board</a:t>
            </a:r>
            <a:r>
              <a:rPr lang="en-GB" sz="1800" dirty="0">
                <a:latin typeface="+mj-lt"/>
                <a:ea typeface="Questrial"/>
                <a:cs typeface="Questrial"/>
                <a:sym typeface="Questrial"/>
              </a:rPr>
              <a:t>, county employees, county commissioners</a:t>
            </a:r>
            <a:endParaRPr sz="1800" dirty="0">
              <a:latin typeface="+mj-lt"/>
              <a:ea typeface="Questrial"/>
              <a:cs typeface="Questrial"/>
              <a:sym typeface="Questrial"/>
            </a:endParaRPr>
          </a:p>
          <a:p>
            <a:pPr marL="914400" lvl="1" indent="-387350" rtl="0">
              <a:spcBef>
                <a:spcPts val="0"/>
              </a:spcBef>
              <a:spcAft>
                <a:spcPts val="0"/>
              </a:spcAft>
              <a:buSzPts val="2500"/>
              <a:buFont typeface="Questrial"/>
              <a:buChar char="○"/>
            </a:pPr>
            <a:r>
              <a:rPr lang="en-GB" sz="1800" dirty="0">
                <a:latin typeface="+mj-lt"/>
                <a:ea typeface="Questrial"/>
                <a:cs typeface="Questrial"/>
                <a:sym typeface="Questrial"/>
              </a:rPr>
              <a:t>Power: Drafts details of the health education curriculum</a:t>
            </a:r>
            <a:endParaRPr sz="1800" dirty="0">
              <a:latin typeface="+mj-lt"/>
              <a:ea typeface="Questrial"/>
              <a:cs typeface="Questrial"/>
              <a:sym typeface="Questrial"/>
            </a:endParaRPr>
          </a:p>
          <a:p>
            <a:pPr marL="457200" lvl="0" indent="-387350" rtl="0">
              <a:spcBef>
                <a:spcPts val="0"/>
              </a:spcBef>
              <a:spcAft>
                <a:spcPts val="0"/>
              </a:spcAft>
              <a:buSzPts val="2500"/>
              <a:buFont typeface="Questrial"/>
              <a:buChar char="●"/>
            </a:pPr>
            <a:r>
              <a:rPr lang="en-GB" sz="2500" dirty="0">
                <a:latin typeface="+mj-lt"/>
                <a:ea typeface="Questrial"/>
                <a:cs typeface="Questrial"/>
                <a:sym typeface="Questrial"/>
              </a:rPr>
              <a:t>School Level </a:t>
            </a:r>
            <a:endParaRPr sz="2500" dirty="0">
              <a:latin typeface="+mj-lt"/>
              <a:ea typeface="Questrial"/>
              <a:cs typeface="Questrial"/>
              <a:sym typeface="Questrial"/>
            </a:endParaRPr>
          </a:p>
          <a:p>
            <a:pPr marL="914400" lvl="1" indent="-342900" rtl="0">
              <a:spcBef>
                <a:spcPts val="0"/>
              </a:spcBef>
              <a:spcAft>
                <a:spcPts val="0"/>
              </a:spcAft>
              <a:buSzPts val="1800"/>
              <a:buFont typeface="Questrial"/>
              <a:buChar char="○"/>
            </a:pPr>
            <a:r>
              <a:rPr lang="en-GB" sz="1800" dirty="0">
                <a:latin typeface="+mj-lt"/>
                <a:ea typeface="Questrial"/>
                <a:cs typeface="Questrial"/>
                <a:sym typeface="Questrial"/>
              </a:rPr>
              <a:t>Actors: </a:t>
            </a:r>
            <a:r>
              <a:rPr lang="en-GB" sz="1800" b="1" dirty="0">
                <a:latin typeface="+mj-lt"/>
                <a:ea typeface="Questrial"/>
                <a:cs typeface="Questrial"/>
                <a:sym typeface="Questrial"/>
              </a:rPr>
              <a:t>Principals</a:t>
            </a:r>
            <a:r>
              <a:rPr lang="en-GB" sz="1800" dirty="0">
                <a:latin typeface="+mj-lt"/>
                <a:ea typeface="Questrial"/>
                <a:cs typeface="Questrial"/>
                <a:sym typeface="Questrial"/>
              </a:rPr>
              <a:t>, </a:t>
            </a:r>
            <a:r>
              <a:rPr lang="en-GB" sz="1800" dirty="0" err="1">
                <a:latin typeface="+mj-lt"/>
                <a:ea typeface="Questrial"/>
                <a:cs typeface="Questrial"/>
                <a:sym typeface="Questrial"/>
              </a:rPr>
              <a:t>counselors</a:t>
            </a:r>
            <a:r>
              <a:rPr lang="en-GB" sz="1800" dirty="0">
                <a:latin typeface="+mj-lt"/>
                <a:ea typeface="Questrial"/>
                <a:cs typeface="Questrial"/>
                <a:sym typeface="Questrial"/>
              </a:rPr>
              <a:t>, teachers</a:t>
            </a:r>
            <a:endParaRPr sz="1800" dirty="0">
              <a:latin typeface="+mj-lt"/>
              <a:ea typeface="Questrial"/>
              <a:cs typeface="Questrial"/>
              <a:sym typeface="Questrial"/>
            </a:endParaRPr>
          </a:p>
          <a:p>
            <a:pPr marL="914400" lvl="1" indent="-342900" rtl="0">
              <a:spcBef>
                <a:spcPts val="0"/>
              </a:spcBef>
              <a:spcAft>
                <a:spcPts val="0"/>
              </a:spcAft>
              <a:buSzPts val="1800"/>
              <a:buFont typeface="Questrial"/>
              <a:buChar char="○"/>
            </a:pPr>
            <a:r>
              <a:rPr lang="en-GB" sz="1800" dirty="0">
                <a:latin typeface="+mj-lt"/>
                <a:ea typeface="Questrial"/>
                <a:cs typeface="Questrial"/>
                <a:sym typeface="Questrial"/>
              </a:rPr>
              <a:t>Power: Can choose the specific curriculum taught in their schools </a:t>
            </a:r>
            <a:endParaRPr sz="1800" dirty="0">
              <a:latin typeface="+mj-lt"/>
              <a:ea typeface="Questrial"/>
              <a:cs typeface="Questrial"/>
              <a:sym typeface="Questrial"/>
            </a:endParaRPr>
          </a:p>
        </p:txBody>
      </p:sp>
      <p:pic>
        <p:nvPicPr>
          <p:cNvPr id="211" name="Shape 211"/>
          <p:cNvPicPr preferRelativeResize="0"/>
          <p:nvPr/>
        </p:nvPicPr>
        <p:blipFill>
          <a:blip r:embed="rId5">
            <a:alphaModFix/>
          </a:blip>
          <a:stretch>
            <a:fillRect/>
          </a:stretch>
        </p:blipFill>
        <p:spPr>
          <a:xfrm>
            <a:off x="7242500" y="504874"/>
            <a:ext cx="1659400" cy="4133749"/>
          </a:xfrm>
          <a:prstGeom prst="rect">
            <a:avLst/>
          </a:prstGeom>
          <a:noFill/>
          <a:ln>
            <a:noFill/>
          </a:ln>
        </p:spPr>
      </p:pic>
      <p:pic>
        <p:nvPicPr>
          <p:cNvPr id="2" name="Slide 11">
            <a:hlinkClick r:id="" action="ppaction://media"/>
            <a:extLst>
              <a:ext uri="{FF2B5EF4-FFF2-40B4-BE49-F238E27FC236}">
                <a16:creationId xmlns:a16="http://schemas.microsoft.com/office/drawing/2014/main" id="{B268C4F5-6110-4507-80C0-C2486BA387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2100" y="1693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Make Your Voice Heard</a:t>
            </a:r>
            <a:endParaRPr dirty="0">
              <a:latin typeface="+mj-lt"/>
            </a:endParaRPr>
          </a:p>
        </p:txBody>
      </p:sp>
      <p:sp>
        <p:nvSpPr>
          <p:cNvPr id="217" name="Shape 217"/>
          <p:cNvSpPr txBox="1">
            <a:spLocks noGrp="1"/>
          </p:cNvSpPr>
          <p:nvPr>
            <p:ph type="body" idx="1"/>
          </p:nvPr>
        </p:nvSpPr>
        <p:spPr>
          <a:xfrm>
            <a:off x="311700" y="1400225"/>
            <a:ext cx="3927600" cy="3567000"/>
          </a:xfrm>
          <a:prstGeom prst="rect">
            <a:avLst/>
          </a:prstGeom>
        </p:spPr>
        <p:txBody>
          <a:bodyPr spcFirstLastPara="1" wrap="square" lIns="91425" tIns="91425" rIns="91425" bIns="91425" anchor="t" anchorCtr="0">
            <a:noAutofit/>
          </a:bodyPr>
          <a:lstStyle/>
          <a:p>
            <a:pPr marL="457200" marR="0" lvl="0" indent="-381000" algn="l" rtl="0">
              <a:lnSpc>
                <a:spcPct val="115000"/>
              </a:lnSpc>
              <a:spcBef>
                <a:spcPts val="0"/>
              </a:spcBef>
              <a:spcAft>
                <a:spcPts val="0"/>
              </a:spcAft>
              <a:buClr>
                <a:srgbClr val="000000"/>
              </a:buClr>
              <a:buSzPts val="2400"/>
              <a:buFont typeface="Questrial"/>
              <a:buAutoNum type="arabicPeriod"/>
            </a:pPr>
            <a:r>
              <a:rPr lang="en-GB" sz="2400" b="1" dirty="0">
                <a:solidFill>
                  <a:srgbClr val="000000"/>
                </a:solidFill>
                <a:latin typeface="+mj-lt"/>
                <a:ea typeface="Questrial"/>
                <a:cs typeface="Questrial"/>
                <a:sym typeface="Questrial"/>
              </a:rPr>
              <a:t>Contact </a:t>
            </a:r>
            <a:r>
              <a:rPr lang="en-GB" sz="2400" dirty="0">
                <a:solidFill>
                  <a:srgbClr val="000000"/>
                </a:solidFill>
                <a:latin typeface="+mj-lt"/>
                <a:ea typeface="Questrial"/>
                <a:cs typeface="Questrial"/>
                <a:sym typeface="Questrial"/>
              </a:rPr>
              <a:t>your school board member or principal </a:t>
            </a:r>
            <a:endParaRPr sz="2400" dirty="0">
              <a:solidFill>
                <a:srgbClr val="000000"/>
              </a:solidFill>
              <a:latin typeface="+mj-lt"/>
              <a:ea typeface="Questrial"/>
              <a:cs typeface="Questrial"/>
              <a:sym typeface="Questrial"/>
            </a:endParaRPr>
          </a:p>
          <a:p>
            <a:pPr marL="914400" marR="0" lvl="1" indent="-381000" algn="l" rtl="0">
              <a:lnSpc>
                <a:spcPct val="115000"/>
              </a:lnSpc>
              <a:spcBef>
                <a:spcPts val="0"/>
              </a:spcBef>
              <a:spcAft>
                <a:spcPts val="0"/>
              </a:spcAft>
              <a:buClr>
                <a:srgbClr val="000000"/>
              </a:buClr>
              <a:buSzPts val="2400"/>
              <a:buFont typeface="Questrial"/>
              <a:buAutoNum type="alphaLcPeriod"/>
            </a:pPr>
            <a:r>
              <a:rPr lang="en-GB" sz="2400" dirty="0">
                <a:solidFill>
                  <a:srgbClr val="000000"/>
                </a:solidFill>
                <a:latin typeface="+mj-lt"/>
                <a:ea typeface="Questrial"/>
                <a:cs typeface="Questrial"/>
                <a:sym typeface="Questrial"/>
              </a:rPr>
              <a:t>Send letters/emails</a:t>
            </a:r>
            <a:endParaRPr sz="2400" dirty="0">
              <a:solidFill>
                <a:srgbClr val="000000"/>
              </a:solidFill>
              <a:latin typeface="+mj-lt"/>
              <a:ea typeface="Questrial"/>
              <a:cs typeface="Questrial"/>
              <a:sym typeface="Questrial"/>
            </a:endParaRPr>
          </a:p>
          <a:p>
            <a:pPr marL="914400" marR="0" lvl="1" indent="-381000" algn="l" rtl="0">
              <a:lnSpc>
                <a:spcPct val="115000"/>
              </a:lnSpc>
              <a:spcBef>
                <a:spcPts val="0"/>
              </a:spcBef>
              <a:spcAft>
                <a:spcPts val="0"/>
              </a:spcAft>
              <a:buClr>
                <a:srgbClr val="000000"/>
              </a:buClr>
              <a:buSzPts val="2400"/>
              <a:buFont typeface="Questrial"/>
              <a:buAutoNum type="alphaLcPeriod"/>
            </a:pPr>
            <a:r>
              <a:rPr lang="en-GB" sz="2400" dirty="0">
                <a:solidFill>
                  <a:srgbClr val="000000"/>
                </a:solidFill>
                <a:latin typeface="+mj-lt"/>
                <a:ea typeface="Questrial"/>
                <a:cs typeface="Questrial"/>
                <a:sym typeface="Questrial"/>
              </a:rPr>
              <a:t>Set up a meeting</a:t>
            </a:r>
            <a:endParaRPr sz="2400" dirty="0">
              <a:solidFill>
                <a:srgbClr val="000000"/>
              </a:solidFill>
              <a:latin typeface="+mj-lt"/>
              <a:ea typeface="Questrial"/>
              <a:cs typeface="Questrial"/>
              <a:sym typeface="Questrial"/>
            </a:endParaRPr>
          </a:p>
          <a:p>
            <a:pPr marL="457200" marR="0" lvl="0" indent="-381000" algn="l" rtl="0">
              <a:lnSpc>
                <a:spcPct val="115000"/>
              </a:lnSpc>
              <a:spcBef>
                <a:spcPts val="0"/>
              </a:spcBef>
              <a:spcAft>
                <a:spcPts val="0"/>
              </a:spcAft>
              <a:buClr>
                <a:srgbClr val="000000"/>
              </a:buClr>
              <a:buSzPts val="2400"/>
              <a:buFont typeface="Questrial"/>
              <a:buAutoNum type="arabicPeriod"/>
            </a:pPr>
            <a:r>
              <a:rPr lang="en-GB" sz="2400" b="1" dirty="0">
                <a:solidFill>
                  <a:srgbClr val="000000"/>
                </a:solidFill>
                <a:latin typeface="+mj-lt"/>
                <a:ea typeface="Questrial"/>
                <a:cs typeface="Questrial"/>
                <a:sym typeface="Questrial"/>
              </a:rPr>
              <a:t>Attend </a:t>
            </a:r>
            <a:r>
              <a:rPr lang="en-GB" sz="2400" dirty="0">
                <a:solidFill>
                  <a:srgbClr val="000000"/>
                </a:solidFill>
                <a:latin typeface="+mj-lt"/>
                <a:ea typeface="Questrial"/>
                <a:cs typeface="Questrial"/>
                <a:sym typeface="Questrial"/>
              </a:rPr>
              <a:t>a School Board Meeting </a:t>
            </a:r>
            <a:endParaRPr sz="2400" dirty="0">
              <a:solidFill>
                <a:srgbClr val="000000"/>
              </a:solidFill>
              <a:latin typeface="+mj-lt"/>
              <a:ea typeface="Questrial"/>
              <a:cs typeface="Questrial"/>
              <a:sym typeface="Questrial"/>
            </a:endParaRPr>
          </a:p>
          <a:p>
            <a:pPr marL="457200" marR="0" lvl="0" indent="-381000" algn="l" rtl="0">
              <a:lnSpc>
                <a:spcPct val="115000"/>
              </a:lnSpc>
              <a:spcBef>
                <a:spcPts val="0"/>
              </a:spcBef>
              <a:spcAft>
                <a:spcPts val="0"/>
              </a:spcAft>
              <a:buClr>
                <a:srgbClr val="000000"/>
              </a:buClr>
              <a:buSzPts val="2400"/>
              <a:buFont typeface="Questrial"/>
              <a:buAutoNum type="arabicPeriod"/>
            </a:pPr>
            <a:r>
              <a:rPr lang="en-GB" sz="2400" b="1" dirty="0">
                <a:solidFill>
                  <a:srgbClr val="000000"/>
                </a:solidFill>
                <a:latin typeface="+mj-lt"/>
                <a:ea typeface="Questrial"/>
                <a:cs typeface="Questrial"/>
                <a:sym typeface="Questrial"/>
              </a:rPr>
              <a:t>Vote</a:t>
            </a:r>
            <a:r>
              <a:rPr lang="en-GB" sz="2400" dirty="0">
                <a:solidFill>
                  <a:srgbClr val="000000"/>
                </a:solidFill>
                <a:latin typeface="+mj-lt"/>
                <a:ea typeface="Questrial"/>
                <a:cs typeface="Questrial"/>
                <a:sym typeface="Questrial"/>
              </a:rPr>
              <a:t>! </a:t>
            </a:r>
            <a:endParaRPr sz="2400" dirty="0">
              <a:solidFill>
                <a:srgbClr val="000000"/>
              </a:solidFill>
              <a:latin typeface="+mj-lt"/>
              <a:ea typeface="Questrial"/>
              <a:cs typeface="Questrial"/>
              <a:sym typeface="Questrial"/>
            </a:endParaRPr>
          </a:p>
        </p:txBody>
      </p:sp>
      <p:pic>
        <p:nvPicPr>
          <p:cNvPr id="218" name="Shape 218"/>
          <p:cNvPicPr preferRelativeResize="0"/>
          <p:nvPr/>
        </p:nvPicPr>
        <p:blipFill rotWithShape="1">
          <a:blip r:embed="rId5">
            <a:alphaModFix/>
          </a:blip>
          <a:srcRect l="27382" t="5092" r="16744" b="13824"/>
          <a:stretch/>
        </p:blipFill>
        <p:spPr>
          <a:xfrm>
            <a:off x="4344750" y="1354850"/>
            <a:ext cx="4369550" cy="3566851"/>
          </a:xfrm>
          <a:prstGeom prst="rect">
            <a:avLst/>
          </a:prstGeom>
          <a:noFill/>
          <a:ln>
            <a:noFill/>
          </a:ln>
        </p:spPr>
      </p:pic>
      <p:sp>
        <p:nvSpPr>
          <p:cNvPr id="219" name="Shape 219"/>
          <p:cNvSpPr/>
          <p:nvPr/>
        </p:nvSpPr>
        <p:spPr>
          <a:xfrm>
            <a:off x="4793575" y="2231150"/>
            <a:ext cx="987300" cy="16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mj-lt"/>
            </a:endParaRPr>
          </a:p>
        </p:txBody>
      </p:sp>
      <p:sp>
        <p:nvSpPr>
          <p:cNvPr id="220" name="Shape 220"/>
          <p:cNvSpPr/>
          <p:nvPr/>
        </p:nvSpPr>
        <p:spPr>
          <a:xfrm>
            <a:off x="4773825" y="2517450"/>
            <a:ext cx="1194600" cy="16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mj-lt"/>
            </a:endParaRPr>
          </a:p>
        </p:txBody>
      </p:sp>
      <p:pic>
        <p:nvPicPr>
          <p:cNvPr id="2" name="Slide 12">
            <a:hlinkClick r:id="" action="ppaction://media"/>
            <a:extLst>
              <a:ext uri="{FF2B5EF4-FFF2-40B4-BE49-F238E27FC236}">
                <a16:creationId xmlns:a16="http://schemas.microsoft.com/office/drawing/2014/main" id="{70A02025-4725-4CCE-AA1B-E51B1A8CC3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1659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457200" lvl="0" indent="-419100">
              <a:spcBef>
                <a:spcPts val="0"/>
              </a:spcBef>
              <a:spcAft>
                <a:spcPts val="0"/>
              </a:spcAft>
              <a:buSzPts val="3000"/>
              <a:buAutoNum type="arabicParenBoth"/>
            </a:pPr>
            <a:r>
              <a:rPr lang="en-GB" dirty="0">
                <a:latin typeface="+mj-lt"/>
              </a:rPr>
              <a:t> Meetings</a:t>
            </a:r>
            <a:endParaRPr dirty="0">
              <a:latin typeface="+mj-lt"/>
            </a:endParaRPr>
          </a:p>
        </p:txBody>
      </p:sp>
      <p:sp>
        <p:nvSpPr>
          <p:cNvPr id="226" name="Shape 226"/>
          <p:cNvSpPr txBox="1">
            <a:spLocks noGrp="1"/>
          </p:cNvSpPr>
          <p:nvPr>
            <p:ph type="body" idx="1"/>
          </p:nvPr>
        </p:nvSpPr>
        <p:spPr>
          <a:xfrm>
            <a:off x="465668" y="1746129"/>
            <a:ext cx="3958800" cy="2237408"/>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GB" sz="1800" b="1" u="sng" dirty="0">
                <a:latin typeface="+mj-lt"/>
                <a:ea typeface="Questrial"/>
                <a:cs typeface="Questrial"/>
                <a:sym typeface="Questrial"/>
              </a:rPr>
              <a:t>Private Meeting</a:t>
            </a:r>
            <a:endParaRPr sz="1800" b="1" u="sng" dirty="0">
              <a:latin typeface="+mj-lt"/>
              <a:ea typeface="Questrial"/>
              <a:cs typeface="Questrial"/>
              <a:sym typeface="Questrial"/>
            </a:endParaRPr>
          </a:p>
          <a:p>
            <a:pPr marL="457200" lvl="0" indent="-292100" rtl="0">
              <a:spcBef>
                <a:spcPts val="1600"/>
              </a:spcBef>
              <a:spcAft>
                <a:spcPts val="0"/>
              </a:spcAft>
              <a:buSzPts val="1000"/>
              <a:buFont typeface="Questrial"/>
              <a:buAutoNum type="arabicPeriod"/>
            </a:pPr>
            <a:r>
              <a:rPr lang="en-GB" sz="1200" dirty="0">
                <a:latin typeface="+mj-lt"/>
                <a:ea typeface="Questrial"/>
                <a:cs typeface="Questrial"/>
                <a:sym typeface="Questrial"/>
              </a:rPr>
              <a:t>Set up a meeting</a:t>
            </a:r>
            <a:endParaRPr sz="1200" dirty="0">
              <a:latin typeface="+mj-lt"/>
              <a:ea typeface="Questrial"/>
              <a:cs typeface="Questrial"/>
              <a:sym typeface="Questrial"/>
            </a:endParaRPr>
          </a:p>
          <a:p>
            <a:pPr marL="457200" lvl="0" indent="-292100" rtl="0">
              <a:spcBef>
                <a:spcPts val="0"/>
              </a:spcBef>
              <a:spcAft>
                <a:spcPts val="0"/>
              </a:spcAft>
              <a:buSzPts val="1000"/>
              <a:buFont typeface="Questrial"/>
              <a:buAutoNum type="arabicPeriod"/>
            </a:pPr>
            <a:r>
              <a:rPr lang="en-GB" sz="1200" dirty="0">
                <a:latin typeface="+mj-lt"/>
                <a:ea typeface="Questrial"/>
                <a:cs typeface="Questrial"/>
                <a:sym typeface="Questrial"/>
              </a:rPr>
              <a:t>Ask about current sexual education curriculum in your child’s school </a:t>
            </a:r>
            <a:endParaRPr sz="1200" dirty="0">
              <a:latin typeface="+mj-lt"/>
              <a:ea typeface="Questrial"/>
              <a:cs typeface="Questrial"/>
              <a:sym typeface="Questrial"/>
            </a:endParaRPr>
          </a:p>
          <a:p>
            <a:pPr marL="457200" lvl="0" indent="-292100" rtl="0">
              <a:spcBef>
                <a:spcPts val="0"/>
              </a:spcBef>
              <a:spcAft>
                <a:spcPts val="0"/>
              </a:spcAft>
              <a:buSzPts val="1000"/>
              <a:buFont typeface="Questrial"/>
              <a:buAutoNum type="arabicPeriod"/>
            </a:pPr>
            <a:r>
              <a:rPr lang="en-GB" sz="1200" dirty="0">
                <a:latin typeface="+mj-lt"/>
                <a:ea typeface="Questrial"/>
                <a:cs typeface="Questrial"/>
                <a:sym typeface="Questrial"/>
              </a:rPr>
              <a:t>Ask whether the individual has heard of CSE</a:t>
            </a:r>
            <a:endParaRPr sz="1200" dirty="0">
              <a:latin typeface="+mj-lt"/>
              <a:ea typeface="Questrial"/>
              <a:cs typeface="Questrial"/>
              <a:sym typeface="Questrial"/>
            </a:endParaRPr>
          </a:p>
          <a:p>
            <a:pPr marL="457200" lvl="0" indent="-292100">
              <a:spcBef>
                <a:spcPts val="0"/>
              </a:spcBef>
              <a:spcAft>
                <a:spcPts val="0"/>
              </a:spcAft>
              <a:buSzPts val="1000"/>
              <a:buFont typeface="Questrial"/>
              <a:buAutoNum type="arabicPeriod"/>
            </a:pPr>
            <a:r>
              <a:rPr lang="en-GB" sz="1200" dirty="0">
                <a:latin typeface="+mj-lt"/>
                <a:ea typeface="Questrial"/>
                <a:cs typeface="Questrial"/>
                <a:sym typeface="Questrial"/>
              </a:rPr>
              <a:t>Ask for Gwinnett County Schools to use CSE programs for its sex education curriculum</a:t>
            </a:r>
            <a:endParaRPr sz="1200" dirty="0">
              <a:latin typeface="+mj-lt"/>
              <a:ea typeface="Questrial"/>
              <a:cs typeface="Questrial"/>
              <a:sym typeface="Questrial"/>
            </a:endParaRPr>
          </a:p>
        </p:txBody>
      </p:sp>
      <p:sp>
        <p:nvSpPr>
          <p:cNvPr id="227" name="Shape 227"/>
          <p:cNvSpPr txBox="1"/>
          <p:nvPr/>
        </p:nvSpPr>
        <p:spPr>
          <a:xfrm>
            <a:off x="4719533" y="1746129"/>
            <a:ext cx="3958800" cy="2237408"/>
          </a:xfrm>
          <a:prstGeom prst="rect">
            <a:avLst/>
          </a:prstGeom>
          <a:noFill/>
          <a:ln w="9525" cap="flat" cmpd="sng">
            <a:solidFill>
              <a:schemeClr val="bg2"/>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1800" b="1" u="sng" dirty="0">
                <a:solidFill>
                  <a:schemeClr val="bg2"/>
                </a:solidFill>
                <a:latin typeface="+mj-lt"/>
                <a:ea typeface="Questrial"/>
                <a:cs typeface="Questrial"/>
                <a:sym typeface="Questrial"/>
              </a:rPr>
              <a:t>School Board Meeting</a:t>
            </a:r>
            <a:endParaRPr sz="1500" dirty="0">
              <a:solidFill>
                <a:schemeClr val="bg2"/>
              </a:solidFill>
              <a:latin typeface="+mj-lt"/>
              <a:ea typeface="Questrial"/>
              <a:cs typeface="Questrial"/>
              <a:sym typeface="Questrial"/>
            </a:endParaRPr>
          </a:p>
          <a:p>
            <a:pPr marL="457200" lvl="0" indent="-292100" rtl="0">
              <a:lnSpc>
                <a:spcPct val="115000"/>
              </a:lnSpc>
              <a:spcBef>
                <a:spcPts val="1600"/>
              </a:spcBef>
              <a:spcAft>
                <a:spcPts val="0"/>
              </a:spcAft>
              <a:buSzPts val="1000"/>
              <a:buFont typeface="Questrial"/>
              <a:buChar char="●"/>
            </a:pPr>
            <a:r>
              <a:rPr lang="en-GB" sz="1200" dirty="0">
                <a:solidFill>
                  <a:schemeClr val="bg2"/>
                </a:solidFill>
                <a:latin typeface="+mj-lt"/>
                <a:ea typeface="Questrial"/>
                <a:cs typeface="Questrial"/>
                <a:sym typeface="Questrial"/>
              </a:rPr>
              <a:t>Meets every month during the school year</a:t>
            </a:r>
            <a:br>
              <a:rPr lang="en-GB" sz="1200" b="1" dirty="0">
                <a:solidFill>
                  <a:schemeClr val="bg2"/>
                </a:solidFill>
                <a:latin typeface="+mj-lt"/>
                <a:ea typeface="Questrial"/>
                <a:cs typeface="Questrial"/>
                <a:sym typeface="Questrial"/>
              </a:rPr>
            </a:br>
            <a:r>
              <a:rPr lang="en-GB" sz="1200" dirty="0">
                <a:solidFill>
                  <a:schemeClr val="bg2"/>
                </a:solidFill>
                <a:latin typeface="+mj-lt"/>
                <a:ea typeface="Questrial"/>
                <a:cs typeface="Questrial"/>
                <a:sym typeface="Questrial"/>
              </a:rPr>
              <a:t>*public forum is held from 6:15 p.m. - 6:45 p.m.*</a:t>
            </a:r>
            <a:endParaRPr sz="1200" dirty="0">
              <a:solidFill>
                <a:schemeClr val="bg2"/>
              </a:solidFill>
              <a:latin typeface="+mj-lt"/>
              <a:ea typeface="Questrial"/>
              <a:cs typeface="Questrial"/>
              <a:sym typeface="Questrial"/>
            </a:endParaRPr>
          </a:p>
          <a:p>
            <a:pPr marL="457200" lvl="0" indent="-292100" rtl="0">
              <a:lnSpc>
                <a:spcPct val="115000"/>
              </a:lnSpc>
              <a:spcBef>
                <a:spcPts val="0"/>
              </a:spcBef>
              <a:spcAft>
                <a:spcPts val="0"/>
              </a:spcAft>
              <a:buSzPts val="1000"/>
              <a:buFont typeface="Questrial"/>
              <a:buChar char="●"/>
            </a:pPr>
            <a:r>
              <a:rPr lang="en-GB" sz="1200" dirty="0">
                <a:solidFill>
                  <a:schemeClr val="bg2"/>
                </a:solidFill>
                <a:latin typeface="+mj-lt"/>
                <a:ea typeface="Questrial"/>
                <a:cs typeface="Questrial"/>
                <a:sym typeface="Questrial"/>
              </a:rPr>
              <a:t>Instructional Support </a:t>
            </a:r>
            <a:r>
              <a:rPr lang="en-GB" sz="1200" dirty="0" err="1">
                <a:solidFill>
                  <a:schemeClr val="bg2"/>
                </a:solidFill>
                <a:latin typeface="+mj-lt"/>
                <a:ea typeface="Questrial"/>
                <a:cs typeface="Questrial"/>
                <a:sym typeface="Questrial"/>
              </a:rPr>
              <a:t>Center</a:t>
            </a:r>
            <a:r>
              <a:rPr lang="en-GB" sz="1200" dirty="0">
                <a:solidFill>
                  <a:schemeClr val="bg2"/>
                </a:solidFill>
                <a:latin typeface="+mj-lt"/>
                <a:ea typeface="Questrial"/>
                <a:cs typeface="Questrial"/>
                <a:sym typeface="Questrial"/>
              </a:rPr>
              <a:t> Board Room 437 </a:t>
            </a:r>
            <a:br>
              <a:rPr lang="en-GB" sz="1200" dirty="0">
                <a:solidFill>
                  <a:schemeClr val="bg2"/>
                </a:solidFill>
                <a:latin typeface="+mj-lt"/>
                <a:ea typeface="Questrial"/>
                <a:cs typeface="Questrial"/>
                <a:sym typeface="Questrial"/>
              </a:rPr>
            </a:br>
            <a:r>
              <a:rPr lang="en-GB" sz="1200" dirty="0">
                <a:solidFill>
                  <a:schemeClr val="bg2"/>
                </a:solidFill>
                <a:latin typeface="+mj-lt"/>
                <a:ea typeface="Questrial"/>
                <a:cs typeface="Questrial"/>
                <a:sym typeface="Questrial"/>
              </a:rPr>
              <a:t>Old Peachtree Road NW, </a:t>
            </a:r>
            <a:r>
              <a:rPr lang="en-GB" sz="1200" dirty="0" err="1">
                <a:solidFill>
                  <a:schemeClr val="bg2"/>
                </a:solidFill>
                <a:latin typeface="+mj-lt"/>
                <a:ea typeface="Questrial"/>
                <a:cs typeface="Questrial"/>
                <a:sym typeface="Questrial"/>
              </a:rPr>
              <a:t>Suwanee</a:t>
            </a:r>
            <a:r>
              <a:rPr lang="en-GB" sz="1200" dirty="0">
                <a:solidFill>
                  <a:schemeClr val="bg2"/>
                </a:solidFill>
                <a:latin typeface="+mj-lt"/>
                <a:ea typeface="Questrial"/>
                <a:cs typeface="Questrial"/>
                <a:sym typeface="Questrial"/>
              </a:rPr>
              <a:t> GA 30024</a:t>
            </a:r>
            <a:endParaRPr sz="1200" dirty="0">
              <a:solidFill>
                <a:schemeClr val="bg2"/>
              </a:solidFill>
              <a:latin typeface="+mj-lt"/>
              <a:ea typeface="Questrial"/>
              <a:cs typeface="Questrial"/>
              <a:sym typeface="Questrial"/>
            </a:endParaRPr>
          </a:p>
          <a:p>
            <a:pPr marL="457200" lvl="0" indent="-292100" rtl="0">
              <a:lnSpc>
                <a:spcPct val="115000"/>
              </a:lnSpc>
              <a:spcBef>
                <a:spcPts val="0"/>
              </a:spcBef>
              <a:spcAft>
                <a:spcPts val="0"/>
              </a:spcAft>
              <a:buSzPts val="1000"/>
              <a:buFont typeface="Questrial"/>
              <a:buChar char="●"/>
            </a:pPr>
            <a:r>
              <a:rPr lang="en-GB" sz="1200" dirty="0">
                <a:solidFill>
                  <a:schemeClr val="bg2"/>
                </a:solidFill>
                <a:latin typeface="+mj-lt"/>
                <a:ea typeface="Questrial"/>
                <a:cs typeface="Questrial"/>
                <a:sym typeface="Questrial"/>
              </a:rPr>
              <a:t>Sign up to address the board</a:t>
            </a:r>
            <a:br>
              <a:rPr lang="en-GB" sz="1200" dirty="0">
                <a:solidFill>
                  <a:schemeClr val="bg2"/>
                </a:solidFill>
                <a:latin typeface="+mj-lt"/>
                <a:ea typeface="Questrial"/>
                <a:cs typeface="Questrial"/>
                <a:sym typeface="Questrial"/>
              </a:rPr>
            </a:br>
            <a:r>
              <a:rPr lang="en-GB" sz="1200" dirty="0">
                <a:solidFill>
                  <a:schemeClr val="bg2"/>
                </a:solidFill>
                <a:latin typeface="+mj-lt"/>
                <a:ea typeface="Questrial"/>
                <a:cs typeface="Questrial"/>
                <a:sym typeface="Questrial"/>
              </a:rPr>
              <a:t>https://publish.gwinnett.k12.ga.us/gcps/home/public/about/boe/content/procedure-address-board</a:t>
            </a:r>
            <a:endParaRPr sz="1200" dirty="0">
              <a:solidFill>
                <a:schemeClr val="bg2"/>
              </a:solidFill>
              <a:latin typeface="+mj-lt"/>
              <a:ea typeface="Questrial"/>
              <a:cs typeface="Questrial"/>
              <a:sym typeface="Questrial"/>
            </a:endParaRPr>
          </a:p>
        </p:txBody>
      </p:sp>
      <p:pic>
        <p:nvPicPr>
          <p:cNvPr id="2" name="Slide 13">
            <a:hlinkClick r:id="" action="ppaction://media"/>
            <a:extLst>
              <a:ext uri="{FF2B5EF4-FFF2-40B4-BE49-F238E27FC236}">
                <a16:creationId xmlns:a16="http://schemas.microsoft.com/office/drawing/2014/main" id="{26AFDB05-2D57-4D0D-908D-0FEC91EBD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700" y="1693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a:solidFill>
                  <a:srgbClr val="000000"/>
                </a:solidFill>
                <a:latin typeface="+mj-lt"/>
              </a:rPr>
              <a:t>(2) Vote</a:t>
            </a:r>
            <a:endParaRPr dirty="0">
              <a:latin typeface="+mj-lt"/>
            </a:endParaRPr>
          </a:p>
        </p:txBody>
      </p:sp>
      <p:sp>
        <p:nvSpPr>
          <p:cNvPr id="233" name="Shape 233"/>
          <p:cNvSpPr txBox="1">
            <a:spLocks noGrp="1"/>
          </p:cNvSpPr>
          <p:nvPr>
            <p:ph type="body" idx="1"/>
          </p:nvPr>
        </p:nvSpPr>
        <p:spPr>
          <a:xfrm>
            <a:off x="574125" y="1520150"/>
            <a:ext cx="3743100" cy="1522500"/>
          </a:xfrm>
          <a:prstGeom prst="rect">
            <a:avLst/>
          </a:prstGeom>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None/>
            </a:pPr>
            <a:r>
              <a:rPr lang="en-GB" sz="2000" b="1" dirty="0">
                <a:solidFill>
                  <a:srgbClr val="000000"/>
                </a:solidFill>
                <a:latin typeface="+mj-lt"/>
                <a:ea typeface="Questrial"/>
                <a:cs typeface="Questrial"/>
                <a:sym typeface="Questrial"/>
              </a:rPr>
              <a:t>November 6, 2018</a:t>
            </a:r>
            <a:br>
              <a:rPr lang="en-GB" sz="2000" b="1" dirty="0">
                <a:solidFill>
                  <a:srgbClr val="000000"/>
                </a:solidFill>
                <a:latin typeface="+mj-lt"/>
                <a:ea typeface="Questrial"/>
                <a:cs typeface="Questrial"/>
                <a:sym typeface="Questrial"/>
              </a:rPr>
            </a:br>
            <a:r>
              <a:rPr lang="en-GB" sz="2000" dirty="0">
                <a:solidFill>
                  <a:srgbClr val="000000"/>
                </a:solidFill>
                <a:latin typeface="+mj-lt"/>
                <a:ea typeface="Questrial"/>
                <a:cs typeface="Questrial"/>
                <a:sym typeface="Questrial"/>
              </a:rPr>
              <a:t>School Board Elections </a:t>
            </a:r>
            <a:br>
              <a:rPr lang="en-GB" sz="2000" dirty="0">
                <a:solidFill>
                  <a:srgbClr val="000000"/>
                </a:solidFill>
                <a:latin typeface="+mj-lt"/>
                <a:ea typeface="Questrial"/>
                <a:cs typeface="Questrial"/>
                <a:sym typeface="Questrial"/>
              </a:rPr>
            </a:br>
            <a:r>
              <a:rPr lang="en-GB" sz="2000" dirty="0">
                <a:solidFill>
                  <a:srgbClr val="000000"/>
                </a:solidFill>
                <a:latin typeface="+mj-lt"/>
                <a:ea typeface="Questrial"/>
                <a:cs typeface="Questrial"/>
                <a:sym typeface="Questrial"/>
              </a:rPr>
              <a:t>Midterm Elections</a:t>
            </a:r>
            <a:endParaRPr sz="2000" dirty="0">
              <a:solidFill>
                <a:srgbClr val="000000"/>
              </a:solidFill>
              <a:latin typeface="+mj-lt"/>
              <a:ea typeface="Questrial"/>
              <a:cs typeface="Questrial"/>
              <a:sym typeface="Questrial"/>
            </a:endParaRPr>
          </a:p>
        </p:txBody>
      </p:sp>
      <p:sp>
        <p:nvSpPr>
          <p:cNvPr id="234" name="Shape 234"/>
          <p:cNvSpPr txBox="1"/>
          <p:nvPr/>
        </p:nvSpPr>
        <p:spPr>
          <a:xfrm>
            <a:off x="-6525" y="2928250"/>
            <a:ext cx="4904400" cy="1092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GB" sz="1800" dirty="0">
                <a:latin typeface="+mj-lt"/>
                <a:ea typeface="Questrial"/>
                <a:cs typeface="Questrial"/>
                <a:sym typeface="Questrial"/>
              </a:rPr>
              <a:t>GA Secretary of State: My Voter Page</a:t>
            </a:r>
            <a:br>
              <a:rPr lang="en-GB" sz="1800" dirty="0">
                <a:latin typeface="+mj-lt"/>
              </a:rPr>
            </a:br>
            <a:r>
              <a:rPr lang="en-GB" sz="1800" dirty="0">
                <a:latin typeface="+mj-lt"/>
                <a:ea typeface="Questrial"/>
                <a:cs typeface="Questrial"/>
                <a:sym typeface="Questrial"/>
              </a:rPr>
              <a:t>mvp.sos.ga.gov </a:t>
            </a:r>
            <a:endParaRPr sz="1800" dirty="0">
              <a:latin typeface="+mj-lt"/>
            </a:endParaRPr>
          </a:p>
        </p:txBody>
      </p:sp>
      <p:pic>
        <p:nvPicPr>
          <p:cNvPr id="235" name="Shape 235"/>
          <p:cNvPicPr preferRelativeResize="0"/>
          <p:nvPr/>
        </p:nvPicPr>
        <p:blipFill>
          <a:blip r:embed="rId5">
            <a:alphaModFix/>
          </a:blip>
          <a:stretch>
            <a:fillRect/>
          </a:stretch>
        </p:blipFill>
        <p:spPr>
          <a:xfrm>
            <a:off x="4904525" y="1520150"/>
            <a:ext cx="3743100" cy="2643557"/>
          </a:xfrm>
          <a:prstGeom prst="rect">
            <a:avLst/>
          </a:prstGeom>
          <a:noFill/>
          <a:ln>
            <a:noFill/>
          </a:ln>
        </p:spPr>
      </p:pic>
      <p:pic>
        <p:nvPicPr>
          <p:cNvPr id="2" name="Slide 14">
            <a:hlinkClick r:id="" action="ppaction://media"/>
            <a:extLst>
              <a:ext uri="{FF2B5EF4-FFF2-40B4-BE49-F238E27FC236}">
                <a16:creationId xmlns:a16="http://schemas.microsoft.com/office/drawing/2014/main" id="{4AA7F442-5B17-47A8-B20D-79D15C1DB6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1693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p:nvPr/>
        </p:nvSpPr>
        <p:spPr>
          <a:xfrm>
            <a:off x="51750" y="366094"/>
            <a:ext cx="4512000" cy="8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solidFill>
                  <a:schemeClr val="dk2"/>
                </a:solidFill>
                <a:latin typeface="+mj-lt"/>
                <a:ea typeface="Oswald"/>
                <a:cs typeface="Oswald"/>
                <a:sym typeface="Oswald"/>
              </a:rPr>
              <a:t>Stay connected!</a:t>
            </a:r>
            <a:endParaRPr sz="3000" dirty="0">
              <a:solidFill>
                <a:schemeClr val="dk2"/>
              </a:solidFill>
              <a:latin typeface="+mj-lt"/>
              <a:ea typeface="Oswald"/>
              <a:cs typeface="Oswald"/>
              <a:sym typeface="Oswald"/>
            </a:endParaRPr>
          </a:p>
        </p:txBody>
      </p:sp>
      <p:pic>
        <p:nvPicPr>
          <p:cNvPr id="241" name="Shape 241" descr="SisterLove"/>
          <p:cNvPicPr preferRelativeResize="0"/>
          <p:nvPr/>
        </p:nvPicPr>
        <p:blipFill rotWithShape="1">
          <a:blip r:embed="rId5">
            <a:alphaModFix/>
          </a:blip>
          <a:srcRect l="8326" r="16457" b="22281"/>
          <a:stretch/>
        </p:blipFill>
        <p:spPr>
          <a:xfrm>
            <a:off x="1293750" y="1951300"/>
            <a:ext cx="1968000" cy="2776700"/>
          </a:xfrm>
          <a:prstGeom prst="rect">
            <a:avLst/>
          </a:prstGeom>
          <a:noFill/>
          <a:ln>
            <a:noFill/>
          </a:ln>
        </p:spPr>
      </p:pic>
      <p:sp>
        <p:nvSpPr>
          <p:cNvPr id="242" name="Shape 242"/>
          <p:cNvSpPr txBox="1">
            <a:spLocks noGrp="1"/>
          </p:cNvSpPr>
          <p:nvPr>
            <p:ph type="body" idx="2"/>
          </p:nvPr>
        </p:nvSpPr>
        <p:spPr>
          <a:xfrm>
            <a:off x="4551900" y="408900"/>
            <a:ext cx="4588200" cy="329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b="1" dirty="0">
              <a:latin typeface="+mj-lt"/>
              <a:ea typeface="Roboto"/>
              <a:cs typeface="Roboto"/>
              <a:sym typeface="Roboto"/>
            </a:endParaRPr>
          </a:p>
          <a:p>
            <a:pPr marL="0" lvl="0" indent="0" algn="ctr" rtl="0">
              <a:spcBef>
                <a:spcPts val="1600"/>
              </a:spcBef>
              <a:spcAft>
                <a:spcPts val="0"/>
              </a:spcAft>
              <a:buNone/>
            </a:pPr>
            <a:r>
              <a:rPr lang="en-GB" b="1" dirty="0">
                <a:latin typeface="+mj-lt"/>
                <a:ea typeface="Roboto"/>
                <a:cs typeface="Roboto"/>
                <a:sym typeface="Roboto"/>
              </a:rPr>
              <a:t>Facebook: </a:t>
            </a:r>
            <a:br>
              <a:rPr lang="en-GB" b="1" dirty="0">
                <a:latin typeface="+mj-lt"/>
                <a:ea typeface="Roboto"/>
                <a:cs typeface="Roboto"/>
                <a:sym typeface="Roboto"/>
              </a:rPr>
            </a:br>
            <a:r>
              <a:rPr lang="en-GB" b="1" dirty="0">
                <a:latin typeface="+mj-lt"/>
                <a:ea typeface="Roboto"/>
                <a:cs typeface="Roboto"/>
                <a:sym typeface="Roboto"/>
              </a:rPr>
              <a:t>facebook.com/</a:t>
            </a:r>
            <a:r>
              <a:rPr lang="en-GB" b="1" dirty="0" err="1">
                <a:latin typeface="+mj-lt"/>
                <a:ea typeface="Roboto"/>
                <a:cs typeface="Roboto"/>
                <a:sym typeface="Roboto"/>
              </a:rPr>
              <a:t>SisterLoveInc</a:t>
            </a:r>
            <a:r>
              <a:rPr lang="en-GB" b="1" dirty="0">
                <a:latin typeface="+mj-lt"/>
                <a:ea typeface="Roboto"/>
                <a:cs typeface="Roboto"/>
                <a:sym typeface="Roboto"/>
              </a:rPr>
              <a:t>/</a:t>
            </a:r>
            <a:endParaRPr b="1" dirty="0">
              <a:latin typeface="+mj-lt"/>
              <a:ea typeface="Roboto"/>
              <a:cs typeface="Roboto"/>
              <a:sym typeface="Roboto"/>
            </a:endParaRPr>
          </a:p>
          <a:p>
            <a:pPr marL="0" lvl="0" indent="0" algn="ctr" rtl="0">
              <a:spcBef>
                <a:spcPts val="1600"/>
              </a:spcBef>
              <a:spcAft>
                <a:spcPts val="0"/>
              </a:spcAft>
              <a:buNone/>
            </a:pPr>
            <a:r>
              <a:rPr lang="en-GB" b="1" dirty="0">
                <a:latin typeface="+mj-lt"/>
                <a:ea typeface="Roboto"/>
                <a:cs typeface="Roboto"/>
                <a:sym typeface="Roboto"/>
              </a:rPr>
              <a:t>Twitter: </a:t>
            </a:r>
            <a:br>
              <a:rPr lang="en-GB" b="1" dirty="0">
                <a:latin typeface="+mj-lt"/>
                <a:ea typeface="Roboto"/>
                <a:cs typeface="Roboto"/>
                <a:sym typeface="Roboto"/>
              </a:rPr>
            </a:br>
            <a:r>
              <a:rPr lang="en-GB" b="1" dirty="0">
                <a:latin typeface="+mj-lt"/>
                <a:ea typeface="Roboto"/>
                <a:cs typeface="Roboto"/>
                <a:sym typeface="Roboto"/>
              </a:rPr>
              <a:t>@</a:t>
            </a:r>
            <a:r>
              <a:rPr lang="en-GB" b="1" dirty="0" err="1">
                <a:latin typeface="+mj-lt"/>
                <a:ea typeface="Roboto"/>
                <a:cs typeface="Roboto"/>
                <a:sym typeface="Roboto"/>
              </a:rPr>
              <a:t>SisterLove_Inc</a:t>
            </a:r>
            <a:endParaRPr b="1" dirty="0">
              <a:latin typeface="+mj-lt"/>
              <a:ea typeface="Roboto"/>
              <a:cs typeface="Roboto"/>
              <a:sym typeface="Roboto"/>
            </a:endParaRPr>
          </a:p>
          <a:p>
            <a:pPr marL="0" lvl="0" indent="0" algn="ctr" rtl="0">
              <a:spcBef>
                <a:spcPts val="1600"/>
              </a:spcBef>
              <a:spcAft>
                <a:spcPts val="0"/>
              </a:spcAft>
              <a:buNone/>
            </a:pPr>
            <a:r>
              <a:rPr lang="en-GB" b="1" dirty="0">
                <a:latin typeface="+mj-lt"/>
                <a:ea typeface="Roboto"/>
                <a:cs typeface="Roboto"/>
                <a:sym typeface="Roboto"/>
              </a:rPr>
              <a:t>Gwinnett Citizens for CSE</a:t>
            </a:r>
            <a:br>
              <a:rPr lang="en-GB" b="1" dirty="0">
                <a:latin typeface="+mj-lt"/>
                <a:ea typeface="Roboto"/>
                <a:cs typeface="Roboto"/>
                <a:sym typeface="Roboto"/>
              </a:rPr>
            </a:br>
            <a:r>
              <a:rPr lang="en-GB" b="1" dirty="0">
                <a:latin typeface="+mj-lt"/>
                <a:ea typeface="Roboto"/>
                <a:cs typeface="Roboto"/>
                <a:sym typeface="Roboto"/>
              </a:rPr>
              <a:t>GwinnettCSE.org</a:t>
            </a:r>
            <a:endParaRPr b="1" dirty="0">
              <a:latin typeface="+mj-lt"/>
              <a:ea typeface="Roboto"/>
              <a:cs typeface="Roboto"/>
              <a:sym typeface="Roboto"/>
            </a:endParaRPr>
          </a:p>
          <a:p>
            <a:pPr marL="0" lvl="0" indent="0" algn="ctr" rtl="0">
              <a:spcBef>
                <a:spcPts val="1600"/>
              </a:spcBef>
              <a:spcAft>
                <a:spcPts val="1600"/>
              </a:spcAft>
              <a:buNone/>
            </a:pPr>
            <a:endParaRPr dirty="0">
              <a:latin typeface="+mj-lt"/>
              <a:ea typeface="Roboto"/>
              <a:cs typeface="Roboto"/>
              <a:sym typeface="Roboto"/>
            </a:endParaRPr>
          </a:p>
        </p:txBody>
      </p:sp>
      <p:pic>
        <p:nvPicPr>
          <p:cNvPr id="243" name="Shape 243"/>
          <p:cNvPicPr preferRelativeResize="0"/>
          <p:nvPr/>
        </p:nvPicPr>
        <p:blipFill>
          <a:blip r:embed="rId6">
            <a:alphaModFix/>
          </a:blip>
          <a:stretch>
            <a:fillRect/>
          </a:stretch>
        </p:blipFill>
        <p:spPr>
          <a:xfrm>
            <a:off x="5767500" y="3339650"/>
            <a:ext cx="2157000" cy="1078500"/>
          </a:xfrm>
          <a:prstGeom prst="rect">
            <a:avLst/>
          </a:prstGeom>
          <a:noFill/>
          <a:ln>
            <a:noFill/>
          </a:ln>
        </p:spPr>
      </p:pic>
      <p:sp>
        <p:nvSpPr>
          <p:cNvPr id="244" name="Shape 244"/>
          <p:cNvSpPr txBox="1"/>
          <p:nvPr/>
        </p:nvSpPr>
        <p:spPr>
          <a:xfrm>
            <a:off x="51750" y="960988"/>
            <a:ext cx="4452000" cy="1078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GB" sz="3000" dirty="0">
                <a:solidFill>
                  <a:schemeClr val="dk2"/>
                </a:solidFill>
                <a:latin typeface="+mj-lt"/>
                <a:ea typeface="Oswald"/>
                <a:cs typeface="Oswald"/>
                <a:sym typeface="Oswald"/>
              </a:rPr>
              <a:t>SisterLove, Inc.</a:t>
            </a:r>
            <a:endParaRPr sz="3000" dirty="0">
              <a:latin typeface="+mj-lt"/>
              <a:ea typeface="Oswald"/>
              <a:cs typeface="Oswald"/>
              <a:sym typeface="Oswald"/>
            </a:endParaRPr>
          </a:p>
        </p:txBody>
      </p:sp>
      <p:pic>
        <p:nvPicPr>
          <p:cNvPr id="2" name="Slide 15">
            <a:hlinkClick r:id="" action="ppaction://media"/>
            <a:extLst>
              <a:ext uri="{FF2B5EF4-FFF2-40B4-BE49-F238E27FC236}">
                <a16:creationId xmlns:a16="http://schemas.microsoft.com/office/drawing/2014/main" id="{73D005DB-977D-4D3C-8D5E-8673A79965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9042" y="205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p:nvPr/>
        </p:nvSpPr>
        <p:spPr>
          <a:xfrm>
            <a:off x="464100" y="524900"/>
            <a:ext cx="8520600" cy="733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GB" sz="3000" dirty="0">
                <a:solidFill>
                  <a:srgbClr val="424242"/>
                </a:solidFill>
                <a:latin typeface="+mj-lt"/>
                <a:ea typeface="Oswald"/>
                <a:cs typeface="Oswald"/>
                <a:sym typeface="Oswald"/>
              </a:rPr>
              <a:t>About Us</a:t>
            </a:r>
            <a:endParaRPr sz="3000" dirty="0">
              <a:solidFill>
                <a:srgbClr val="424242"/>
              </a:solidFill>
              <a:latin typeface="+mj-lt"/>
              <a:ea typeface="Oswald"/>
              <a:cs typeface="Oswald"/>
              <a:sym typeface="Oswald"/>
            </a:endParaRPr>
          </a:p>
        </p:txBody>
      </p:sp>
      <p:sp>
        <p:nvSpPr>
          <p:cNvPr id="130" name="Shape 130"/>
          <p:cNvSpPr txBox="1"/>
          <p:nvPr/>
        </p:nvSpPr>
        <p:spPr>
          <a:xfrm>
            <a:off x="1957950" y="1845990"/>
            <a:ext cx="2567900" cy="836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200" b="1" dirty="0">
                <a:latin typeface="+mj-lt"/>
                <a:ea typeface="Montserrat"/>
                <a:cs typeface="Montserrat"/>
                <a:sym typeface="Montserrat"/>
              </a:rPr>
              <a:t>Sequoia Ayala,</a:t>
            </a:r>
            <a:r>
              <a:rPr lang="en-GB" sz="1200" dirty="0">
                <a:latin typeface="+mj-lt"/>
                <a:ea typeface="Montserrat"/>
                <a:cs typeface="Montserrat"/>
                <a:sym typeface="Montserrat"/>
              </a:rPr>
              <a:t> </a:t>
            </a:r>
            <a:endParaRPr sz="1200" dirty="0">
              <a:latin typeface="+mj-lt"/>
              <a:ea typeface="Montserrat"/>
              <a:cs typeface="Montserrat"/>
              <a:sym typeface="Montserrat"/>
            </a:endParaRPr>
          </a:p>
          <a:p>
            <a:pPr marL="0" lvl="0" indent="0" rtl="0">
              <a:spcBef>
                <a:spcPts val="0"/>
              </a:spcBef>
              <a:spcAft>
                <a:spcPts val="0"/>
              </a:spcAft>
              <a:buNone/>
            </a:pPr>
            <a:r>
              <a:rPr lang="en-GB" sz="1200" dirty="0">
                <a:latin typeface="+mj-lt"/>
                <a:ea typeface="Montserrat"/>
                <a:cs typeface="Montserrat"/>
                <a:sym typeface="Montserrat"/>
              </a:rPr>
              <a:t>Policy Counsel and Project Manager, SisterLove, Inc.</a:t>
            </a:r>
            <a:endParaRPr sz="1200" dirty="0">
              <a:latin typeface="+mj-lt"/>
              <a:ea typeface="Montserrat"/>
              <a:cs typeface="Montserrat"/>
              <a:sym typeface="Montserrat"/>
            </a:endParaRPr>
          </a:p>
        </p:txBody>
      </p:sp>
      <p:pic>
        <p:nvPicPr>
          <p:cNvPr id="131" name="Shape 131" descr="ayalasequoia_photo"/>
          <p:cNvPicPr preferRelativeResize="0"/>
          <p:nvPr/>
        </p:nvPicPr>
        <p:blipFill>
          <a:blip r:embed="rId5">
            <a:alphaModFix/>
          </a:blip>
          <a:stretch>
            <a:fillRect/>
          </a:stretch>
        </p:blipFill>
        <p:spPr>
          <a:xfrm>
            <a:off x="557251" y="1620049"/>
            <a:ext cx="1282038" cy="1465678"/>
          </a:xfrm>
          <a:prstGeom prst="rect">
            <a:avLst/>
          </a:prstGeom>
          <a:noFill/>
          <a:ln>
            <a:noFill/>
          </a:ln>
        </p:spPr>
      </p:pic>
      <p:pic>
        <p:nvPicPr>
          <p:cNvPr id="132" name="Shape 132"/>
          <p:cNvPicPr preferRelativeResize="0"/>
          <p:nvPr/>
        </p:nvPicPr>
        <p:blipFill rotWithShape="1">
          <a:blip r:embed="rId6">
            <a:alphaModFix/>
          </a:blip>
          <a:srcRect t="29572"/>
          <a:stretch/>
        </p:blipFill>
        <p:spPr>
          <a:xfrm>
            <a:off x="4525850" y="1615427"/>
            <a:ext cx="1343414" cy="1465678"/>
          </a:xfrm>
          <a:prstGeom prst="rect">
            <a:avLst/>
          </a:prstGeom>
          <a:noFill/>
          <a:ln>
            <a:noFill/>
          </a:ln>
        </p:spPr>
      </p:pic>
      <p:pic>
        <p:nvPicPr>
          <p:cNvPr id="133" name="Shape 133"/>
          <p:cNvPicPr preferRelativeResize="0"/>
          <p:nvPr/>
        </p:nvPicPr>
        <p:blipFill>
          <a:blip r:embed="rId7">
            <a:alphaModFix/>
          </a:blip>
          <a:stretch>
            <a:fillRect/>
          </a:stretch>
        </p:blipFill>
        <p:spPr>
          <a:xfrm>
            <a:off x="4525850" y="3323131"/>
            <a:ext cx="1343414" cy="1589919"/>
          </a:xfrm>
          <a:prstGeom prst="rect">
            <a:avLst/>
          </a:prstGeom>
          <a:noFill/>
          <a:ln>
            <a:noFill/>
          </a:ln>
        </p:spPr>
      </p:pic>
      <p:sp>
        <p:nvSpPr>
          <p:cNvPr id="134" name="Shape 134"/>
          <p:cNvSpPr txBox="1"/>
          <p:nvPr/>
        </p:nvSpPr>
        <p:spPr>
          <a:xfrm>
            <a:off x="5984700" y="1963270"/>
            <a:ext cx="2945865" cy="77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200" b="1" dirty="0">
                <a:latin typeface="+mj-lt"/>
                <a:ea typeface="Montserrat"/>
                <a:cs typeface="Montserrat"/>
                <a:sym typeface="Montserrat"/>
              </a:rPr>
              <a:t>Raina </a:t>
            </a:r>
            <a:r>
              <a:rPr lang="en-GB" sz="1200" b="1" dirty="0" err="1">
                <a:latin typeface="+mj-lt"/>
                <a:ea typeface="Montserrat"/>
                <a:cs typeface="Montserrat"/>
                <a:sym typeface="Montserrat"/>
              </a:rPr>
              <a:t>Azarkhail</a:t>
            </a:r>
            <a:r>
              <a:rPr lang="en-GB" sz="1200" b="1" dirty="0">
                <a:latin typeface="+mj-lt"/>
                <a:ea typeface="Montserrat"/>
                <a:cs typeface="Montserrat"/>
                <a:sym typeface="Montserrat"/>
              </a:rPr>
              <a:t>, </a:t>
            </a:r>
            <a:endParaRPr sz="1200" b="1" dirty="0">
              <a:latin typeface="+mj-lt"/>
              <a:ea typeface="Montserrat"/>
              <a:cs typeface="Montserrat"/>
              <a:sym typeface="Montserrat"/>
            </a:endParaRPr>
          </a:p>
          <a:p>
            <a:pPr marL="0" lvl="0" indent="0" rtl="0">
              <a:spcBef>
                <a:spcPts val="0"/>
              </a:spcBef>
              <a:spcAft>
                <a:spcPts val="0"/>
              </a:spcAft>
              <a:buNone/>
            </a:pPr>
            <a:r>
              <a:rPr lang="en-GB" sz="1200" dirty="0">
                <a:latin typeface="+mj-lt"/>
                <a:ea typeface="Montserrat"/>
                <a:cs typeface="Montserrat"/>
                <a:sym typeface="Montserrat"/>
              </a:rPr>
              <a:t>Georgia State University College of Law </a:t>
            </a:r>
            <a:endParaRPr sz="1200" dirty="0">
              <a:latin typeface="+mj-lt"/>
              <a:ea typeface="Montserrat"/>
              <a:cs typeface="Montserrat"/>
              <a:sym typeface="Montserrat"/>
            </a:endParaRPr>
          </a:p>
          <a:p>
            <a:pPr marL="0" lvl="0" indent="0" rtl="0">
              <a:spcBef>
                <a:spcPts val="0"/>
              </a:spcBef>
              <a:spcAft>
                <a:spcPts val="0"/>
              </a:spcAft>
              <a:buNone/>
            </a:pPr>
            <a:r>
              <a:rPr lang="en-GB" sz="1200" dirty="0">
                <a:latin typeface="+mj-lt"/>
                <a:ea typeface="Montserrat"/>
                <a:cs typeface="Montserrat"/>
                <a:sym typeface="Montserrat"/>
              </a:rPr>
              <a:t>Student</a:t>
            </a:r>
            <a:endParaRPr sz="1200" dirty="0">
              <a:solidFill>
                <a:srgbClr val="CACACA"/>
              </a:solidFill>
              <a:latin typeface="+mj-lt"/>
              <a:ea typeface="Montserrat"/>
              <a:cs typeface="Montserrat"/>
              <a:sym typeface="Montserrat"/>
            </a:endParaRPr>
          </a:p>
        </p:txBody>
      </p:sp>
      <p:sp>
        <p:nvSpPr>
          <p:cNvPr id="135" name="Shape 135"/>
          <p:cNvSpPr txBox="1"/>
          <p:nvPr/>
        </p:nvSpPr>
        <p:spPr>
          <a:xfrm>
            <a:off x="5984700" y="3730790"/>
            <a:ext cx="2945877" cy="77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200" b="1" dirty="0">
                <a:latin typeface="+mj-lt"/>
                <a:ea typeface="Montserrat"/>
                <a:cs typeface="Montserrat"/>
                <a:sym typeface="Montserrat"/>
              </a:rPr>
              <a:t>Alexis Suh, </a:t>
            </a:r>
            <a:endParaRPr sz="1200" b="1" dirty="0">
              <a:latin typeface="+mj-lt"/>
              <a:ea typeface="Montserrat"/>
              <a:cs typeface="Montserrat"/>
              <a:sym typeface="Montserrat"/>
            </a:endParaRPr>
          </a:p>
          <a:p>
            <a:pPr marL="0" lvl="0" indent="0" rtl="0">
              <a:spcBef>
                <a:spcPts val="0"/>
              </a:spcBef>
              <a:spcAft>
                <a:spcPts val="0"/>
              </a:spcAft>
              <a:buNone/>
            </a:pPr>
            <a:r>
              <a:rPr lang="en-GB" sz="1200" dirty="0">
                <a:latin typeface="+mj-lt"/>
                <a:ea typeface="Montserrat"/>
                <a:cs typeface="Montserrat"/>
                <a:sym typeface="Montserrat"/>
              </a:rPr>
              <a:t>Georgia State University College of Law</a:t>
            </a:r>
            <a:endParaRPr sz="1200" dirty="0">
              <a:latin typeface="+mj-lt"/>
              <a:ea typeface="Montserrat"/>
              <a:cs typeface="Montserrat"/>
              <a:sym typeface="Montserrat"/>
            </a:endParaRPr>
          </a:p>
          <a:p>
            <a:pPr marL="0" lvl="0" indent="0" rtl="0">
              <a:spcBef>
                <a:spcPts val="0"/>
              </a:spcBef>
              <a:spcAft>
                <a:spcPts val="0"/>
              </a:spcAft>
              <a:buNone/>
            </a:pPr>
            <a:r>
              <a:rPr lang="en-GB" sz="1200" dirty="0">
                <a:latin typeface="+mj-lt"/>
                <a:ea typeface="Montserrat"/>
                <a:cs typeface="Montserrat"/>
                <a:sym typeface="Montserrat"/>
              </a:rPr>
              <a:t>Student</a:t>
            </a:r>
            <a:endParaRPr sz="1200" dirty="0">
              <a:latin typeface="+mj-lt"/>
              <a:ea typeface="Montserrat"/>
              <a:cs typeface="Montserrat"/>
              <a:sym typeface="Montserrat"/>
            </a:endParaRPr>
          </a:p>
        </p:txBody>
      </p:sp>
      <p:pic>
        <p:nvPicPr>
          <p:cNvPr id="136" name="Shape 136"/>
          <p:cNvPicPr preferRelativeResize="0"/>
          <p:nvPr/>
        </p:nvPicPr>
        <p:blipFill>
          <a:blip r:embed="rId8">
            <a:alphaModFix/>
          </a:blip>
          <a:stretch>
            <a:fillRect/>
          </a:stretch>
        </p:blipFill>
        <p:spPr>
          <a:xfrm>
            <a:off x="557250" y="3323131"/>
            <a:ext cx="1282038" cy="1589919"/>
          </a:xfrm>
          <a:prstGeom prst="rect">
            <a:avLst/>
          </a:prstGeom>
          <a:noFill/>
          <a:ln>
            <a:noFill/>
          </a:ln>
        </p:spPr>
      </p:pic>
      <p:sp>
        <p:nvSpPr>
          <p:cNvPr id="137" name="Shape 137"/>
          <p:cNvSpPr txBox="1"/>
          <p:nvPr/>
        </p:nvSpPr>
        <p:spPr>
          <a:xfrm>
            <a:off x="1954724" y="3524090"/>
            <a:ext cx="2455690" cy="981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200" b="1" dirty="0">
                <a:latin typeface="+mj-lt"/>
                <a:ea typeface="Montserrat"/>
                <a:cs typeface="Montserrat"/>
                <a:sym typeface="Montserrat"/>
              </a:rPr>
              <a:t>Carly Calhoun</a:t>
            </a:r>
            <a:endParaRPr sz="1200" b="1" dirty="0">
              <a:latin typeface="+mj-lt"/>
              <a:ea typeface="Montserrat"/>
              <a:cs typeface="Montserrat"/>
              <a:sym typeface="Montserrat"/>
            </a:endParaRPr>
          </a:p>
          <a:p>
            <a:pPr marL="0" lvl="0" indent="0" rtl="0">
              <a:spcBef>
                <a:spcPts val="0"/>
              </a:spcBef>
              <a:spcAft>
                <a:spcPts val="0"/>
              </a:spcAft>
              <a:buNone/>
            </a:pPr>
            <a:r>
              <a:rPr lang="en-GB" sz="1200" dirty="0">
                <a:latin typeface="+mj-lt"/>
                <a:ea typeface="Montserrat"/>
                <a:cs typeface="Montserrat"/>
                <a:sym typeface="Montserrat"/>
              </a:rPr>
              <a:t>Reproductive Justice/HIV Fellow</a:t>
            </a:r>
            <a:endParaRPr sz="1200" dirty="0">
              <a:latin typeface="+mj-lt"/>
              <a:ea typeface="Montserrat"/>
              <a:cs typeface="Montserrat"/>
              <a:sym typeface="Montserrat"/>
            </a:endParaRPr>
          </a:p>
          <a:p>
            <a:pPr marL="0" lvl="0" indent="0" rtl="0">
              <a:spcBef>
                <a:spcPts val="0"/>
              </a:spcBef>
              <a:spcAft>
                <a:spcPts val="0"/>
              </a:spcAft>
              <a:buNone/>
            </a:pPr>
            <a:r>
              <a:rPr lang="en-GB" sz="1200" dirty="0" err="1">
                <a:latin typeface="+mj-lt"/>
                <a:ea typeface="Montserrat"/>
                <a:cs typeface="Montserrat"/>
                <a:sym typeface="Montserrat"/>
              </a:rPr>
              <a:t>SisterLove,Inc</a:t>
            </a:r>
            <a:r>
              <a:rPr lang="en-GB" sz="1200" dirty="0">
                <a:latin typeface="+mj-lt"/>
                <a:ea typeface="Montserrat"/>
                <a:cs typeface="Montserrat"/>
                <a:sym typeface="Montserrat"/>
              </a:rPr>
              <a:t>.</a:t>
            </a:r>
            <a:endParaRPr sz="1200" dirty="0">
              <a:latin typeface="+mj-lt"/>
              <a:ea typeface="Montserrat"/>
              <a:cs typeface="Montserrat"/>
              <a:sym typeface="Montserrat"/>
            </a:endParaRPr>
          </a:p>
        </p:txBody>
      </p:sp>
      <p:pic>
        <p:nvPicPr>
          <p:cNvPr id="2" name="Slide 2">
            <a:hlinkClick r:id="" action="ppaction://media"/>
            <a:extLst>
              <a:ext uri="{FF2B5EF4-FFF2-40B4-BE49-F238E27FC236}">
                <a16:creationId xmlns:a16="http://schemas.microsoft.com/office/drawing/2014/main" id="{AF205DFB-C5FB-4F0D-8BC1-2C0DE08754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4050" y="2304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sz="3500" dirty="0">
                <a:latin typeface="+mj-lt"/>
              </a:rPr>
              <a:t>Overview: Goal</a:t>
            </a:r>
            <a:endParaRPr sz="3500" dirty="0">
              <a:latin typeface="+mj-lt"/>
            </a:endParaRPr>
          </a:p>
        </p:txBody>
      </p:sp>
      <p:sp>
        <p:nvSpPr>
          <p:cNvPr id="143" name="Shape 143"/>
          <p:cNvSpPr txBox="1">
            <a:spLocks noGrp="1"/>
          </p:cNvSpPr>
          <p:nvPr>
            <p:ph type="body" idx="1"/>
          </p:nvPr>
        </p:nvSpPr>
        <p:spPr>
          <a:xfrm>
            <a:off x="3318200" y="1273950"/>
            <a:ext cx="5606100" cy="30627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Questrial"/>
              <a:buAutoNum type="arabicPeriod"/>
            </a:pPr>
            <a:r>
              <a:rPr lang="en-GB" sz="2000" i="1" dirty="0">
                <a:latin typeface="+mj-lt"/>
                <a:ea typeface="Questrial"/>
                <a:cs typeface="Questrial"/>
                <a:sym typeface="Questrial"/>
              </a:rPr>
              <a:t>Discuss </a:t>
            </a:r>
            <a:r>
              <a:rPr lang="en-GB" sz="2000" dirty="0">
                <a:latin typeface="+mj-lt"/>
                <a:ea typeface="Questrial"/>
                <a:cs typeface="Questrial"/>
                <a:sym typeface="Questrial"/>
              </a:rPr>
              <a:t>the different</a:t>
            </a:r>
            <a:r>
              <a:rPr lang="en-GB" sz="2000" b="1" dirty="0">
                <a:latin typeface="+mj-lt"/>
                <a:ea typeface="Questrial"/>
                <a:cs typeface="Questrial"/>
                <a:sym typeface="Questrial"/>
              </a:rPr>
              <a:t> sex education curriculums</a:t>
            </a:r>
            <a:br>
              <a:rPr lang="en-GB" sz="2000" b="1" dirty="0">
                <a:latin typeface="+mj-lt"/>
                <a:ea typeface="Questrial"/>
                <a:cs typeface="Questrial"/>
                <a:sym typeface="Questrial"/>
              </a:rPr>
            </a:br>
            <a:endParaRPr sz="2000" b="1" dirty="0">
              <a:latin typeface="+mj-lt"/>
              <a:ea typeface="Questrial"/>
              <a:cs typeface="Questrial"/>
              <a:sym typeface="Questrial"/>
            </a:endParaRPr>
          </a:p>
          <a:p>
            <a:pPr marL="457200" lvl="0" indent="-355600" rtl="0">
              <a:spcBef>
                <a:spcPts val="0"/>
              </a:spcBef>
              <a:spcAft>
                <a:spcPts val="0"/>
              </a:spcAft>
              <a:buSzPts val="2000"/>
              <a:buFont typeface="Questrial"/>
              <a:buAutoNum type="arabicPeriod"/>
            </a:pPr>
            <a:r>
              <a:rPr lang="en-GB" sz="2000" i="1" dirty="0">
                <a:latin typeface="+mj-lt"/>
                <a:ea typeface="Questrial"/>
                <a:cs typeface="Questrial"/>
                <a:sym typeface="Questrial"/>
              </a:rPr>
              <a:t>Inform </a:t>
            </a:r>
            <a:r>
              <a:rPr lang="en-GB" sz="2000" dirty="0">
                <a:latin typeface="+mj-lt"/>
                <a:ea typeface="Questrial"/>
                <a:cs typeface="Questrial"/>
                <a:sym typeface="Questrial"/>
              </a:rPr>
              <a:t>you about </a:t>
            </a:r>
            <a:r>
              <a:rPr lang="en-GB" sz="2000" b="1" dirty="0">
                <a:latin typeface="+mj-lt"/>
                <a:ea typeface="Questrial"/>
                <a:cs typeface="Questrial"/>
                <a:sym typeface="Questrial"/>
              </a:rPr>
              <a:t>Gwinnett County Public School’s sex education program</a:t>
            </a:r>
            <a:br>
              <a:rPr lang="en-GB" sz="2000" b="1" dirty="0">
                <a:latin typeface="+mj-lt"/>
                <a:ea typeface="Questrial"/>
                <a:cs typeface="Questrial"/>
                <a:sym typeface="Questrial"/>
              </a:rPr>
            </a:br>
            <a:endParaRPr sz="2000" b="1" dirty="0">
              <a:latin typeface="+mj-lt"/>
              <a:ea typeface="Questrial"/>
              <a:cs typeface="Questrial"/>
              <a:sym typeface="Questrial"/>
            </a:endParaRPr>
          </a:p>
          <a:p>
            <a:pPr marL="457200" lvl="0" indent="-355600" rtl="0">
              <a:spcBef>
                <a:spcPts val="0"/>
              </a:spcBef>
              <a:spcAft>
                <a:spcPts val="0"/>
              </a:spcAft>
              <a:buSzPts val="2000"/>
              <a:buFont typeface="Questrial"/>
              <a:buAutoNum type="arabicPeriod"/>
            </a:pPr>
            <a:r>
              <a:rPr lang="en-GB" sz="2000" i="1" dirty="0">
                <a:latin typeface="+mj-lt"/>
                <a:ea typeface="Questrial"/>
                <a:cs typeface="Questrial"/>
                <a:sym typeface="Questrial"/>
              </a:rPr>
              <a:t>Collaborate </a:t>
            </a:r>
            <a:r>
              <a:rPr lang="en-GB" sz="2000" dirty="0">
                <a:latin typeface="+mj-lt"/>
                <a:ea typeface="Questrial"/>
                <a:cs typeface="Questrial"/>
                <a:sym typeface="Questrial"/>
              </a:rPr>
              <a:t>ways to </a:t>
            </a:r>
            <a:r>
              <a:rPr lang="en-GB" sz="2000" b="1" dirty="0">
                <a:latin typeface="+mj-lt"/>
                <a:ea typeface="Questrial"/>
                <a:cs typeface="Questrial"/>
                <a:sym typeface="Questrial"/>
              </a:rPr>
              <a:t>stay informed</a:t>
            </a:r>
            <a:r>
              <a:rPr lang="en-GB" sz="2000" dirty="0">
                <a:latin typeface="+mj-lt"/>
                <a:ea typeface="Questrial"/>
                <a:cs typeface="Questrial"/>
                <a:sym typeface="Questrial"/>
              </a:rPr>
              <a:t> and </a:t>
            </a:r>
            <a:r>
              <a:rPr lang="en-GB" sz="2000" b="1" dirty="0">
                <a:latin typeface="+mj-lt"/>
                <a:ea typeface="Questrial"/>
                <a:cs typeface="Questrial"/>
                <a:sym typeface="Questrial"/>
              </a:rPr>
              <a:t>ask for change</a:t>
            </a:r>
            <a:endParaRPr sz="2000" b="1" dirty="0">
              <a:latin typeface="+mj-lt"/>
              <a:ea typeface="Questrial"/>
              <a:cs typeface="Questrial"/>
              <a:sym typeface="Questrial"/>
            </a:endParaRPr>
          </a:p>
        </p:txBody>
      </p:sp>
      <p:pic>
        <p:nvPicPr>
          <p:cNvPr id="144" name="Shape 144"/>
          <p:cNvPicPr preferRelativeResize="0"/>
          <p:nvPr/>
        </p:nvPicPr>
        <p:blipFill>
          <a:blip r:embed="rId5">
            <a:alphaModFix/>
          </a:blip>
          <a:stretch>
            <a:fillRect/>
          </a:stretch>
        </p:blipFill>
        <p:spPr>
          <a:xfrm>
            <a:off x="464099" y="1590025"/>
            <a:ext cx="2481550" cy="2630625"/>
          </a:xfrm>
          <a:prstGeom prst="rect">
            <a:avLst/>
          </a:prstGeom>
          <a:noFill/>
          <a:ln>
            <a:noFill/>
          </a:ln>
        </p:spPr>
      </p:pic>
      <p:pic>
        <p:nvPicPr>
          <p:cNvPr id="2" name="Slide 3">
            <a:hlinkClick r:id="" action="ppaction://media"/>
            <a:extLst>
              <a:ext uri="{FF2B5EF4-FFF2-40B4-BE49-F238E27FC236}">
                <a16:creationId xmlns:a16="http://schemas.microsoft.com/office/drawing/2014/main" id="{449B12F9-3CE1-49E2-A021-AAF37ED6C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1693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Basics: Statistics</a:t>
            </a:r>
            <a:endParaRPr dirty="0">
              <a:latin typeface="+mj-lt"/>
            </a:endParaRPr>
          </a:p>
        </p:txBody>
      </p:sp>
      <p:sp>
        <p:nvSpPr>
          <p:cNvPr id="150" name="Shape 150"/>
          <p:cNvSpPr txBox="1">
            <a:spLocks noGrp="1"/>
          </p:cNvSpPr>
          <p:nvPr>
            <p:ph type="body" idx="1"/>
          </p:nvPr>
        </p:nvSpPr>
        <p:spPr>
          <a:xfrm>
            <a:off x="311700" y="1311651"/>
            <a:ext cx="8520600" cy="3919200"/>
          </a:xfrm>
          <a:prstGeom prst="rect">
            <a:avLst/>
          </a:prstGeom>
        </p:spPr>
        <p:txBody>
          <a:bodyPr spcFirstLastPara="1" wrap="square" lIns="91425" tIns="91425" rIns="91425" bIns="91425" anchor="t" anchorCtr="0">
            <a:noAutofit/>
          </a:bodyPr>
          <a:lstStyle/>
          <a:p>
            <a:pPr marL="0" lvl="0" indent="0">
              <a:lnSpc>
                <a:spcPct val="100000"/>
              </a:lnSpc>
              <a:spcBef>
                <a:spcPts val="0"/>
              </a:spcBef>
              <a:spcAft>
                <a:spcPts val="0"/>
              </a:spcAft>
              <a:buNone/>
            </a:pPr>
            <a:r>
              <a:rPr lang="en-GB" sz="1200" u="sng" dirty="0">
                <a:latin typeface="+mj-lt"/>
                <a:ea typeface="Roboto"/>
                <a:cs typeface="Roboto"/>
                <a:sym typeface="Roboto"/>
              </a:rPr>
              <a:t>U.S. High School Students</a:t>
            </a:r>
            <a:endParaRPr sz="1200" u="sng" dirty="0">
              <a:latin typeface="+mj-lt"/>
              <a:ea typeface="Roboto"/>
              <a:cs typeface="Roboto"/>
              <a:sym typeface="Roboto"/>
            </a:endParaRPr>
          </a:p>
          <a:p>
            <a:pPr marL="457200" lvl="0" indent="-304800" rtl="0">
              <a:lnSpc>
                <a:spcPct val="115000"/>
              </a:lnSpc>
              <a:spcBef>
                <a:spcPts val="1600"/>
              </a:spcBef>
              <a:spcAft>
                <a:spcPts val="0"/>
              </a:spcAft>
              <a:buSzPts val="1200"/>
              <a:buFont typeface="Roboto"/>
              <a:buChar char="●"/>
            </a:pPr>
            <a:r>
              <a:rPr lang="en-GB" sz="1200" dirty="0">
                <a:solidFill>
                  <a:srgbClr val="000000"/>
                </a:solidFill>
                <a:highlight>
                  <a:srgbClr val="FFFFFF"/>
                </a:highlight>
                <a:latin typeface="+mj-lt"/>
                <a:ea typeface="Roboto"/>
                <a:cs typeface="Roboto"/>
                <a:sym typeface="Roboto"/>
              </a:rPr>
              <a:t>41% had sexual intercourse</a:t>
            </a:r>
            <a:endParaRPr sz="1200" dirty="0">
              <a:solidFill>
                <a:srgbClr val="000000"/>
              </a:solidFill>
              <a:highlight>
                <a:srgbClr val="FFFFFF"/>
              </a:highlight>
              <a:latin typeface="+mj-lt"/>
              <a:ea typeface="Roboto"/>
              <a:cs typeface="Roboto"/>
              <a:sym typeface="Roboto"/>
            </a:endParaRPr>
          </a:p>
          <a:p>
            <a:pPr marL="457200" lvl="0" indent="-304800" rtl="0">
              <a:lnSpc>
                <a:spcPct val="115000"/>
              </a:lnSpc>
              <a:spcBef>
                <a:spcPts val="0"/>
              </a:spcBef>
              <a:spcAft>
                <a:spcPts val="0"/>
              </a:spcAft>
              <a:buSzPts val="1200"/>
              <a:buFont typeface="Roboto"/>
              <a:buChar char="●"/>
            </a:pPr>
            <a:r>
              <a:rPr lang="en-GB" sz="1200" dirty="0">
                <a:solidFill>
                  <a:srgbClr val="000000"/>
                </a:solidFill>
                <a:highlight>
                  <a:srgbClr val="FFFFFF"/>
                </a:highlight>
                <a:latin typeface="+mj-lt"/>
                <a:ea typeface="Roboto"/>
                <a:cs typeface="Roboto"/>
                <a:sym typeface="Roboto"/>
              </a:rPr>
              <a:t>30% had sexual intercourse during the previous 3 months, and, of these</a:t>
            </a:r>
            <a:endParaRPr sz="1200" dirty="0">
              <a:solidFill>
                <a:srgbClr val="000000"/>
              </a:solidFill>
              <a:highlight>
                <a:srgbClr val="FFFFFF"/>
              </a:highlight>
              <a:latin typeface="+mj-lt"/>
              <a:ea typeface="Roboto"/>
              <a:cs typeface="Roboto"/>
              <a:sym typeface="Roboto"/>
            </a:endParaRPr>
          </a:p>
          <a:p>
            <a:pPr marL="1155700" lvl="0" indent="-304800" rtl="0">
              <a:lnSpc>
                <a:spcPct val="115000"/>
              </a:lnSpc>
              <a:spcBef>
                <a:spcPts val="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43% did not use a condom the last time they had sex.</a:t>
            </a:r>
            <a:endParaRPr sz="1200" dirty="0">
              <a:solidFill>
                <a:srgbClr val="000000"/>
              </a:solidFill>
              <a:latin typeface="+mj-lt"/>
              <a:ea typeface="Roboto"/>
              <a:cs typeface="Roboto"/>
              <a:sym typeface="Roboto"/>
            </a:endParaRPr>
          </a:p>
          <a:p>
            <a:pPr marL="1155700" lvl="0" indent="-304800" rtl="0">
              <a:lnSpc>
                <a:spcPct val="115000"/>
              </a:lnSpc>
              <a:spcBef>
                <a:spcPts val="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14% did not use any method to prevent pregnancy.</a:t>
            </a:r>
            <a:endParaRPr sz="1200" dirty="0">
              <a:solidFill>
                <a:srgbClr val="000000"/>
              </a:solidFill>
              <a:latin typeface="+mj-lt"/>
              <a:ea typeface="Roboto"/>
              <a:cs typeface="Roboto"/>
              <a:sym typeface="Roboto"/>
            </a:endParaRPr>
          </a:p>
          <a:p>
            <a:pPr marL="1155700" lvl="0" indent="-304800" rtl="0">
              <a:lnSpc>
                <a:spcPct val="115000"/>
              </a:lnSpc>
              <a:spcBef>
                <a:spcPts val="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21% had drunk alcohol or used drugs before last sexual intercourse.</a:t>
            </a:r>
            <a:endParaRPr sz="1200" dirty="0">
              <a:solidFill>
                <a:srgbClr val="000000"/>
              </a:solidFill>
              <a:latin typeface="+mj-lt"/>
              <a:ea typeface="Roboto"/>
              <a:cs typeface="Roboto"/>
              <a:sym typeface="Roboto"/>
            </a:endParaRPr>
          </a:p>
          <a:p>
            <a:pPr marL="457200" lvl="0" indent="-304800" rtl="0">
              <a:lnSpc>
                <a:spcPct val="115000"/>
              </a:lnSpc>
              <a:spcBef>
                <a:spcPts val="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Only 10% of all students have ever been tested for HIV. </a:t>
            </a:r>
            <a:endParaRPr sz="1200" dirty="0">
              <a:solidFill>
                <a:srgbClr val="000000"/>
              </a:solidFill>
              <a:latin typeface="+mj-lt"/>
              <a:ea typeface="Roboto"/>
              <a:cs typeface="Roboto"/>
              <a:sym typeface="Roboto"/>
            </a:endParaRPr>
          </a:p>
          <a:p>
            <a:pPr marL="457200" lvl="0" indent="-304800" rtl="0">
              <a:lnSpc>
                <a:spcPct val="115000"/>
              </a:lnSpc>
              <a:spcBef>
                <a:spcPts val="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Young people (aged 13-24) accounted for an estimated 22% of all new HIV diagnoses in the United States in 2015.</a:t>
            </a:r>
            <a:endParaRPr sz="1200" dirty="0">
              <a:solidFill>
                <a:srgbClr val="000000"/>
              </a:solidFill>
              <a:latin typeface="+mj-lt"/>
              <a:ea typeface="Roboto"/>
              <a:cs typeface="Roboto"/>
              <a:sym typeface="Roboto"/>
            </a:endParaRPr>
          </a:p>
          <a:p>
            <a:pPr marL="0" lvl="0" indent="0" rtl="0">
              <a:lnSpc>
                <a:spcPct val="115000"/>
              </a:lnSpc>
              <a:spcBef>
                <a:spcPts val="800"/>
              </a:spcBef>
              <a:spcAft>
                <a:spcPts val="0"/>
              </a:spcAft>
              <a:buNone/>
            </a:pPr>
            <a:r>
              <a:rPr lang="en-GB" sz="1200" u="sng" dirty="0">
                <a:solidFill>
                  <a:srgbClr val="000000"/>
                </a:solidFill>
                <a:latin typeface="+mj-lt"/>
                <a:ea typeface="Roboto"/>
                <a:cs typeface="Roboto"/>
                <a:sym typeface="Roboto"/>
              </a:rPr>
              <a:t>Young people ages 15-24 in Georgia</a:t>
            </a:r>
            <a:endParaRPr sz="1200" u="sng" dirty="0">
              <a:solidFill>
                <a:srgbClr val="000000"/>
              </a:solidFill>
              <a:latin typeface="+mj-lt"/>
              <a:ea typeface="Roboto"/>
              <a:cs typeface="Roboto"/>
              <a:sym typeface="Roboto"/>
            </a:endParaRPr>
          </a:p>
          <a:p>
            <a:pPr marL="457200" lvl="0" indent="-304800" rtl="0">
              <a:lnSpc>
                <a:spcPct val="115000"/>
              </a:lnSpc>
              <a:spcBef>
                <a:spcPts val="80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2nd in nation for reported cases of primary and secondary syphilis </a:t>
            </a:r>
            <a:endParaRPr sz="1200" dirty="0">
              <a:solidFill>
                <a:srgbClr val="000000"/>
              </a:solidFill>
              <a:latin typeface="+mj-lt"/>
              <a:ea typeface="Roboto"/>
              <a:cs typeface="Roboto"/>
              <a:sym typeface="Roboto"/>
            </a:endParaRPr>
          </a:p>
          <a:p>
            <a:pPr marL="457200" lvl="0" indent="-304800" rtl="0">
              <a:lnSpc>
                <a:spcPct val="115000"/>
              </a:lnSpc>
              <a:spcBef>
                <a:spcPts val="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6th in the nation for cases of chlamydial infections </a:t>
            </a:r>
            <a:endParaRPr sz="1200" dirty="0">
              <a:solidFill>
                <a:srgbClr val="000000"/>
              </a:solidFill>
              <a:latin typeface="+mj-lt"/>
              <a:ea typeface="Roboto"/>
              <a:cs typeface="Roboto"/>
              <a:sym typeface="Roboto"/>
            </a:endParaRPr>
          </a:p>
          <a:p>
            <a:pPr marL="457200" lvl="0" indent="-304800" rtl="0">
              <a:lnSpc>
                <a:spcPct val="115000"/>
              </a:lnSpc>
              <a:spcBef>
                <a:spcPts val="0"/>
              </a:spcBef>
              <a:spcAft>
                <a:spcPts val="0"/>
              </a:spcAft>
              <a:buClr>
                <a:srgbClr val="000000"/>
              </a:buClr>
              <a:buSzPts val="1200"/>
              <a:buFont typeface="Roboto"/>
              <a:buChar char="●"/>
            </a:pPr>
            <a:r>
              <a:rPr lang="en-GB" sz="1200" dirty="0">
                <a:solidFill>
                  <a:srgbClr val="000000"/>
                </a:solidFill>
                <a:latin typeface="+mj-lt"/>
                <a:ea typeface="Roboto"/>
                <a:cs typeface="Roboto"/>
                <a:sym typeface="Roboto"/>
              </a:rPr>
              <a:t>Gwinnett is one of five counties with the highest number of reported cases of STIs among young people between 10-24 years of age. </a:t>
            </a:r>
            <a:endParaRPr sz="1200" dirty="0">
              <a:solidFill>
                <a:srgbClr val="000000"/>
              </a:solidFill>
              <a:latin typeface="+mj-lt"/>
              <a:ea typeface="Roboto"/>
              <a:cs typeface="Roboto"/>
              <a:sym typeface="Roboto"/>
            </a:endParaRPr>
          </a:p>
          <a:p>
            <a:pPr marL="0" lvl="0" indent="0" algn="r" rtl="0">
              <a:lnSpc>
                <a:spcPct val="100000"/>
              </a:lnSpc>
              <a:spcBef>
                <a:spcPts val="800"/>
              </a:spcBef>
              <a:spcAft>
                <a:spcPts val="1600"/>
              </a:spcAft>
              <a:buNone/>
            </a:pPr>
            <a:r>
              <a:rPr lang="en-GB" sz="1200" dirty="0">
                <a:latin typeface="+mj-lt"/>
                <a:ea typeface="Roboto"/>
                <a:cs typeface="Roboto"/>
                <a:sym typeface="Roboto"/>
              </a:rPr>
              <a:t>*All statistics from CDC</a:t>
            </a:r>
            <a:endParaRPr sz="1200" dirty="0">
              <a:solidFill>
                <a:srgbClr val="000000"/>
              </a:solidFill>
              <a:latin typeface="+mj-lt"/>
              <a:ea typeface="Roboto"/>
              <a:cs typeface="Roboto"/>
              <a:sym typeface="Roboto"/>
            </a:endParaRPr>
          </a:p>
        </p:txBody>
      </p:sp>
      <p:pic>
        <p:nvPicPr>
          <p:cNvPr id="151" name="Shape 151" descr="Image result for teen sex statistics"/>
          <p:cNvPicPr preferRelativeResize="0"/>
          <p:nvPr/>
        </p:nvPicPr>
        <p:blipFill>
          <a:blip r:embed="rId5">
            <a:alphaModFix/>
          </a:blip>
          <a:stretch>
            <a:fillRect/>
          </a:stretch>
        </p:blipFill>
        <p:spPr>
          <a:xfrm>
            <a:off x="6156000" y="372500"/>
            <a:ext cx="2676300" cy="2139275"/>
          </a:xfrm>
          <a:prstGeom prst="rect">
            <a:avLst/>
          </a:prstGeom>
          <a:noFill/>
          <a:ln>
            <a:noFill/>
          </a:ln>
        </p:spPr>
      </p:pic>
      <p:pic>
        <p:nvPicPr>
          <p:cNvPr id="2" name="Slide 4">
            <a:hlinkClick r:id="" action="ppaction://media"/>
            <a:extLst>
              <a:ext uri="{FF2B5EF4-FFF2-40B4-BE49-F238E27FC236}">
                <a16:creationId xmlns:a16="http://schemas.microsoft.com/office/drawing/2014/main" id="{69293D3D-B90A-4EC5-91B3-31D89B5D14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16684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Basics: Types of Sex Education</a:t>
            </a:r>
            <a:endParaRPr dirty="0">
              <a:latin typeface="+mj-lt"/>
            </a:endParaRPr>
          </a:p>
        </p:txBody>
      </p:sp>
      <p:graphicFrame>
        <p:nvGraphicFramePr>
          <p:cNvPr id="157" name="Shape 157"/>
          <p:cNvGraphicFramePr/>
          <p:nvPr/>
        </p:nvGraphicFramePr>
        <p:xfrm>
          <a:off x="227725" y="1355250"/>
          <a:ext cx="8670550" cy="3593235"/>
        </p:xfrm>
        <a:graphic>
          <a:graphicData uri="http://schemas.openxmlformats.org/drawingml/2006/table">
            <a:tbl>
              <a:tblPr>
                <a:noFill/>
                <a:tableStyleId>{F758554F-0CCF-4B90-BE9A-51ECAD50047D}</a:tableStyleId>
              </a:tblPr>
              <a:tblGrid>
                <a:gridCol w="840325">
                  <a:extLst>
                    <a:ext uri="{9D8B030D-6E8A-4147-A177-3AD203B41FA5}">
                      <a16:colId xmlns:a16="http://schemas.microsoft.com/office/drawing/2014/main" val="20000"/>
                    </a:ext>
                  </a:extLst>
                </a:gridCol>
                <a:gridCol w="3436425">
                  <a:extLst>
                    <a:ext uri="{9D8B030D-6E8A-4147-A177-3AD203B41FA5}">
                      <a16:colId xmlns:a16="http://schemas.microsoft.com/office/drawing/2014/main" val="20001"/>
                    </a:ext>
                  </a:extLst>
                </a:gridCol>
                <a:gridCol w="4393800">
                  <a:extLst>
                    <a:ext uri="{9D8B030D-6E8A-4147-A177-3AD203B41FA5}">
                      <a16:colId xmlns:a16="http://schemas.microsoft.com/office/drawing/2014/main" val="20002"/>
                    </a:ext>
                  </a:extLst>
                </a:gridCol>
              </a:tblGrid>
              <a:tr h="396200">
                <a:tc>
                  <a:txBody>
                    <a:bodyPr/>
                    <a:lstStyle/>
                    <a:p>
                      <a:pPr marL="0" lvl="0" indent="0" rtl="0">
                        <a:spcBef>
                          <a:spcPts val="0"/>
                        </a:spcBef>
                        <a:spcAft>
                          <a:spcPts val="0"/>
                        </a:spcAft>
                        <a:buNone/>
                      </a:pPr>
                      <a:endParaRPr b="1"/>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rtl="0">
                        <a:spcBef>
                          <a:spcPts val="0"/>
                        </a:spcBef>
                        <a:spcAft>
                          <a:spcPts val="0"/>
                        </a:spcAft>
                        <a:buNone/>
                      </a:pPr>
                      <a:r>
                        <a:rPr lang="en-GB" b="1"/>
                        <a:t>Abstinence-based Education</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spcBef>
                          <a:spcPts val="0"/>
                        </a:spcBef>
                        <a:spcAft>
                          <a:spcPts val="0"/>
                        </a:spcAft>
                        <a:buNone/>
                      </a:pPr>
                      <a:r>
                        <a:rPr lang="en-GB" b="1"/>
                        <a:t>Comprehensive Sex Education (CSE)</a:t>
                      </a:r>
                      <a:endParaRPr b="1"/>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0"/>
                  </a:ext>
                </a:extLst>
              </a:tr>
              <a:tr h="976450">
                <a:tc>
                  <a:txBody>
                    <a:bodyPr/>
                    <a:lstStyle/>
                    <a:p>
                      <a:pPr marL="0" lvl="0" indent="0" rtl="0">
                        <a:spcBef>
                          <a:spcPts val="0"/>
                        </a:spcBef>
                        <a:spcAft>
                          <a:spcPts val="0"/>
                        </a:spcAft>
                        <a:buNone/>
                      </a:pPr>
                      <a:r>
                        <a:rPr lang="en-GB" sz="1000"/>
                        <a:t>Basics</a:t>
                      </a:r>
                      <a:endParaRPr sz="10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rtl="0">
                        <a:spcBef>
                          <a:spcPts val="0"/>
                        </a:spcBef>
                        <a:spcAft>
                          <a:spcPts val="0"/>
                        </a:spcAft>
                        <a:buNone/>
                      </a:pPr>
                      <a:r>
                        <a:rPr lang="en-GB" sz="1000" dirty="0"/>
                        <a:t>Education that teaches abstinence as the </a:t>
                      </a:r>
                      <a:r>
                        <a:rPr lang="en-GB" sz="1000" i="1" dirty="0"/>
                        <a:t>only </a:t>
                      </a:r>
                      <a:r>
                        <a:rPr lang="en-GB" sz="1000" dirty="0"/>
                        <a:t>way to prevent 100% of pregnancy and STIs</a:t>
                      </a:r>
                      <a:endParaRPr sz="10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spcBef>
                          <a:spcPts val="0"/>
                        </a:spcBef>
                        <a:spcAft>
                          <a:spcPts val="0"/>
                        </a:spcAft>
                        <a:buNone/>
                      </a:pPr>
                      <a:r>
                        <a:rPr lang="en-GB" sz="1000"/>
                        <a:t>Education that is science-based, medically accurate, and age- and developmentally- appropriate sexual health information to address the physical, mental, emotional, and social dimensions of human sexuality for all young people </a:t>
                      </a:r>
                      <a:endParaRPr sz="10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802350">
                <a:tc>
                  <a:txBody>
                    <a:bodyPr/>
                    <a:lstStyle/>
                    <a:p>
                      <a:pPr marL="0" lvl="0" indent="0" rtl="0">
                        <a:spcBef>
                          <a:spcPts val="0"/>
                        </a:spcBef>
                        <a:spcAft>
                          <a:spcPts val="0"/>
                        </a:spcAft>
                        <a:buNone/>
                      </a:pPr>
                      <a:r>
                        <a:rPr lang="en-GB" sz="1000"/>
                        <a:t>Information Taught</a:t>
                      </a:r>
                      <a:endParaRPr sz="10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spcBef>
                          <a:spcPts val="0"/>
                        </a:spcBef>
                        <a:spcAft>
                          <a:spcPts val="0"/>
                        </a:spcAft>
                        <a:buNone/>
                      </a:pPr>
                      <a:r>
                        <a:rPr lang="en-GB" sz="1000" dirty="0"/>
                        <a:t>In regards to other contraceptives, provides incomplete information pertaining to condom failure rates </a:t>
                      </a:r>
                      <a:endParaRPr sz="1000" dirty="0"/>
                    </a:p>
                    <a:p>
                      <a:pPr marL="0" lvl="0" indent="0">
                        <a:spcBef>
                          <a:spcPts val="0"/>
                        </a:spcBef>
                        <a:spcAft>
                          <a:spcPts val="0"/>
                        </a:spcAft>
                        <a:buNone/>
                      </a:pPr>
                      <a:endParaRPr sz="1000" dirty="0"/>
                    </a:p>
                    <a:p>
                      <a:pPr marL="0" lvl="0" indent="0" rtl="0">
                        <a:spcBef>
                          <a:spcPts val="0"/>
                        </a:spcBef>
                        <a:spcAft>
                          <a:spcPts val="0"/>
                        </a:spcAft>
                        <a:buNone/>
                      </a:pPr>
                      <a:r>
                        <a:rPr lang="en-GB" sz="1000" i="1" dirty="0"/>
                        <a:t>Focus is on what NOT to do</a:t>
                      </a:r>
                      <a:endParaRPr sz="1000" i="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spcBef>
                          <a:spcPts val="0"/>
                        </a:spcBef>
                        <a:spcAft>
                          <a:spcPts val="0"/>
                        </a:spcAft>
                        <a:buNone/>
                      </a:pPr>
                      <a:r>
                        <a:rPr lang="en-GB" sz="1000" i="1"/>
                        <a:t>Includes </a:t>
                      </a:r>
                      <a:r>
                        <a:rPr lang="en-GB" sz="1000"/>
                        <a:t>abstinence as the best choice for preventing pregnancy and STIs, </a:t>
                      </a:r>
                      <a:endParaRPr sz="1000"/>
                    </a:p>
                    <a:p>
                      <a:pPr marL="0" lvl="0" indent="0">
                        <a:spcBef>
                          <a:spcPts val="0"/>
                        </a:spcBef>
                        <a:spcAft>
                          <a:spcPts val="0"/>
                        </a:spcAft>
                        <a:buNone/>
                      </a:pPr>
                      <a:endParaRPr sz="1000"/>
                    </a:p>
                    <a:p>
                      <a:pPr marL="0" lvl="0" indent="0" rtl="0">
                        <a:spcBef>
                          <a:spcPts val="0"/>
                        </a:spcBef>
                        <a:spcAft>
                          <a:spcPts val="0"/>
                        </a:spcAft>
                        <a:buNone/>
                      </a:pPr>
                      <a:r>
                        <a:rPr lang="en-GB" sz="1000"/>
                        <a:t>but also provides education regarding other methods of protection such as condoms</a:t>
                      </a:r>
                      <a:endParaRPr sz="10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1418225">
                <a:tc>
                  <a:txBody>
                    <a:bodyPr/>
                    <a:lstStyle/>
                    <a:p>
                      <a:pPr marL="0" lvl="0" indent="0" rtl="0">
                        <a:spcBef>
                          <a:spcPts val="0"/>
                        </a:spcBef>
                        <a:spcAft>
                          <a:spcPts val="0"/>
                        </a:spcAft>
                        <a:buNone/>
                      </a:pPr>
                      <a:r>
                        <a:rPr lang="en-GB" sz="1000"/>
                        <a:t>Values</a:t>
                      </a:r>
                      <a:endParaRPr sz="10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rtl="0">
                        <a:spcBef>
                          <a:spcPts val="0"/>
                        </a:spcBef>
                        <a:spcAft>
                          <a:spcPts val="0"/>
                        </a:spcAft>
                        <a:buNone/>
                      </a:pPr>
                      <a:r>
                        <a:rPr lang="en-GB" sz="1000"/>
                        <a:t>Teaches only </a:t>
                      </a:r>
                      <a:r>
                        <a:rPr lang="en-GB" sz="1000" i="1"/>
                        <a:t>one set of values</a:t>
                      </a:r>
                      <a:r>
                        <a:rPr lang="en-GB" sz="1000"/>
                        <a:t> as morally correct for all students and families</a:t>
                      </a:r>
                      <a:endParaRPr sz="1000"/>
                    </a:p>
                    <a:p>
                      <a:pPr marL="0" lvl="0" indent="0" rtl="0">
                        <a:spcBef>
                          <a:spcPts val="0"/>
                        </a:spcBef>
                        <a:spcAft>
                          <a:spcPts val="0"/>
                        </a:spcAft>
                        <a:buNone/>
                      </a:pP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en-GB" sz="1000" dirty="0"/>
                        <a:t>Provides values-based education: offers students the opportunity to explore and define their individual values as well as the values of their families and communities </a:t>
                      </a:r>
                      <a:endParaRPr sz="1000" dirty="0"/>
                    </a:p>
                    <a:p>
                      <a:pPr marL="0" lvl="0" indent="0" rtl="0">
                        <a:spcBef>
                          <a:spcPts val="0"/>
                        </a:spcBef>
                        <a:spcAft>
                          <a:spcPts val="0"/>
                        </a:spcAft>
                        <a:buNone/>
                      </a:pPr>
                      <a:endParaRPr sz="1000" dirty="0"/>
                    </a:p>
                    <a:p>
                      <a:pPr marL="0" lvl="0" indent="0" rtl="0">
                        <a:spcBef>
                          <a:spcPts val="0"/>
                        </a:spcBef>
                        <a:spcAft>
                          <a:spcPts val="0"/>
                        </a:spcAft>
                        <a:buNone/>
                      </a:pPr>
                      <a:r>
                        <a:rPr lang="en-GB" sz="1000" dirty="0"/>
                        <a:t>Religion: Religious values </a:t>
                      </a:r>
                      <a:r>
                        <a:rPr lang="en-GB" sz="1000" i="1" dirty="0"/>
                        <a:t>can </a:t>
                      </a:r>
                      <a:r>
                        <a:rPr lang="en-GB" sz="1000" dirty="0"/>
                        <a:t>play an important role in an individual’s decisions about sexual expression; offers students the opportunity to explore their own and family’s religious values </a:t>
                      </a:r>
                      <a:endParaRPr sz="1000" dirty="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pic>
        <p:nvPicPr>
          <p:cNvPr id="2" name="Slide 5">
            <a:hlinkClick r:id="" action="ppaction://media"/>
            <a:extLst>
              <a:ext uri="{FF2B5EF4-FFF2-40B4-BE49-F238E27FC236}">
                <a16:creationId xmlns:a16="http://schemas.microsoft.com/office/drawing/2014/main" id="{56877D10-9385-4719-8831-8536A54DA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700" y="19501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Health Education Standards</a:t>
            </a:r>
            <a:endParaRPr dirty="0">
              <a:latin typeface="+mj-lt"/>
            </a:endParaRPr>
          </a:p>
        </p:txBody>
      </p:sp>
      <p:graphicFrame>
        <p:nvGraphicFramePr>
          <p:cNvPr id="163" name="Shape 163"/>
          <p:cNvGraphicFramePr/>
          <p:nvPr>
            <p:extLst>
              <p:ext uri="{D42A27DB-BD31-4B8C-83A1-F6EECF244321}">
                <p14:modId xmlns:p14="http://schemas.microsoft.com/office/powerpoint/2010/main" val="3287374744"/>
              </p:ext>
            </p:extLst>
          </p:nvPr>
        </p:nvGraphicFramePr>
        <p:xfrm>
          <a:off x="294766" y="1273235"/>
          <a:ext cx="8567550" cy="3855450"/>
        </p:xfrm>
        <a:graphic>
          <a:graphicData uri="http://schemas.openxmlformats.org/drawingml/2006/table">
            <a:tbl>
              <a:tblPr>
                <a:noFill/>
                <a:tableStyleId>{F758554F-0CCF-4B90-BE9A-51ECAD50047D}</a:tableStyleId>
              </a:tblPr>
              <a:tblGrid>
                <a:gridCol w="4699075">
                  <a:extLst>
                    <a:ext uri="{9D8B030D-6E8A-4147-A177-3AD203B41FA5}">
                      <a16:colId xmlns:a16="http://schemas.microsoft.com/office/drawing/2014/main" val="20000"/>
                    </a:ext>
                  </a:extLst>
                </a:gridCol>
                <a:gridCol w="1248550">
                  <a:extLst>
                    <a:ext uri="{9D8B030D-6E8A-4147-A177-3AD203B41FA5}">
                      <a16:colId xmlns:a16="http://schemas.microsoft.com/office/drawing/2014/main" val="20001"/>
                    </a:ext>
                  </a:extLst>
                </a:gridCol>
                <a:gridCol w="1360175">
                  <a:extLst>
                    <a:ext uri="{9D8B030D-6E8A-4147-A177-3AD203B41FA5}">
                      <a16:colId xmlns:a16="http://schemas.microsoft.com/office/drawing/2014/main" val="20002"/>
                    </a:ext>
                  </a:extLst>
                </a:gridCol>
                <a:gridCol w="1259750">
                  <a:extLst>
                    <a:ext uri="{9D8B030D-6E8A-4147-A177-3AD203B41FA5}">
                      <a16:colId xmlns:a16="http://schemas.microsoft.com/office/drawing/2014/main" val="20003"/>
                    </a:ext>
                  </a:extLst>
                </a:gridCol>
              </a:tblGrid>
              <a:tr h="405613">
                <a:tc>
                  <a:txBody>
                    <a:bodyPr/>
                    <a:lstStyle/>
                    <a:p>
                      <a:pPr marL="0" lvl="0" indent="0">
                        <a:spcBef>
                          <a:spcPts val="0"/>
                        </a:spcBef>
                        <a:spcAft>
                          <a:spcPts val="0"/>
                        </a:spcAft>
                        <a:buNone/>
                      </a:pPr>
                      <a:r>
                        <a:rPr lang="en-GB" sz="900" b="1"/>
                        <a:t>National and Georgia Health Education Standards </a:t>
                      </a:r>
                      <a:endParaRPr sz="900" b="1"/>
                    </a:p>
                  </a:txBody>
                  <a:tcPr marL="91425" marR="91425" marT="91425" marB="91425"/>
                </a:tc>
                <a:tc>
                  <a:txBody>
                    <a:bodyPr/>
                    <a:lstStyle/>
                    <a:p>
                      <a:pPr marL="0" lvl="0" indent="0">
                        <a:spcBef>
                          <a:spcPts val="0"/>
                        </a:spcBef>
                        <a:spcAft>
                          <a:spcPts val="0"/>
                        </a:spcAft>
                        <a:buNone/>
                      </a:pPr>
                      <a:r>
                        <a:rPr lang="en-GB" sz="800" b="1"/>
                        <a:t>Choosing the Best (CTB)</a:t>
                      </a:r>
                      <a:endParaRPr sz="800" b="1"/>
                    </a:p>
                  </a:txBody>
                  <a:tcPr marL="91425" marR="91425" marT="91425" marB="91425"/>
                </a:tc>
                <a:tc>
                  <a:txBody>
                    <a:bodyPr/>
                    <a:lstStyle/>
                    <a:p>
                      <a:pPr marL="0" lvl="0" indent="0">
                        <a:spcBef>
                          <a:spcPts val="0"/>
                        </a:spcBef>
                        <a:spcAft>
                          <a:spcPts val="0"/>
                        </a:spcAft>
                        <a:buNone/>
                      </a:pPr>
                      <a:r>
                        <a:rPr lang="en-GB" sz="800" b="1"/>
                        <a:t>Family Life and Sexual Health (FLASH) </a:t>
                      </a:r>
                      <a:endParaRPr sz="800" b="1"/>
                    </a:p>
                  </a:txBody>
                  <a:tcPr marL="91425" marR="91425" marT="91425" marB="91425"/>
                </a:tc>
                <a:tc>
                  <a:txBody>
                    <a:bodyPr/>
                    <a:lstStyle/>
                    <a:p>
                      <a:pPr marL="0" lvl="0" indent="0">
                        <a:spcBef>
                          <a:spcPts val="0"/>
                        </a:spcBef>
                        <a:spcAft>
                          <a:spcPts val="0"/>
                        </a:spcAft>
                        <a:buNone/>
                      </a:pPr>
                      <a:r>
                        <a:rPr lang="en-GB" sz="800" b="1"/>
                        <a:t>Rights, Respect, Responsibilities (3Rs)</a:t>
                      </a:r>
                      <a:endParaRPr sz="800" b="1"/>
                    </a:p>
                  </a:txBody>
                  <a:tcPr marL="91425" marR="91425" marT="91425" marB="91425"/>
                </a:tc>
                <a:extLst>
                  <a:ext uri="{0D108BD9-81ED-4DB2-BD59-A6C34878D82A}">
                    <a16:rowId xmlns:a16="http://schemas.microsoft.com/office/drawing/2014/main" val="10000"/>
                  </a:ext>
                </a:extLst>
              </a:tr>
              <a:tr h="434587">
                <a:tc>
                  <a:txBody>
                    <a:bodyPr/>
                    <a:lstStyle/>
                    <a:p>
                      <a:pPr marL="0" lvl="0" indent="0">
                        <a:spcBef>
                          <a:spcPts val="0"/>
                        </a:spcBef>
                        <a:spcAft>
                          <a:spcPts val="0"/>
                        </a:spcAft>
                        <a:buNone/>
                      </a:pPr>
                      <a:r>
                        <a:rPr lang="en-GB" sz="900" dirty="0"/>
                        <a:t>Comprehend </a:t>
                      </a:r>
                      <a:r>
                        <a:rPr lang="en-GB" sz="900" u="sng" dirty="0"/>
                        <a:t>concepts</a:t>
                      </a:r>
                      <a:r>
                        <a:rPr lang="en-GB" sz="900" dirty="0"/>
                        <a:t> related to health promotion and disease prevention to enhance health </a:t>
                      </a:r>
                      <a:endParaRPr sz="900" dirty="0"/>
                    </a:p>
                  </a:txBody>
                  <a:tcPr marL="91425" marR="91425" marT="91425" marB="91425"/>
                </a:tc>
                <a:tc>
                  <a:txBody>
                    <a:bodyPr/>
                    <a:lstStyle/>
                    <a:p>
                      <a:pPr marL="0" lvl="0" indent="0" algn="ctr">
                        <a:spcBef>
                          <a:spcPts val="0"/>
                        </a:spcBef>
                        <a:spcAft>
                          <a:spcPts val="0"/>
                        </a:spcAft>
                        <a:buNone/>
                      </a:pPr>
                      <a:r>
                        <a:rPr lang="en-GB" sz="1500"/>
                        <a:t>Kind of</a:t>
                      </a:r>
                      <a:endParaRPr sz="1500"/>
                    </a:p>
                  </a:txBody>
                  <a:tcPr marL="91425" marR="91425" marT="91425" marB="91425" anchor="ctr">
                    <a:solidFill>
                      <a:srgbClr val="E69138"/>
                    </a:solidFill>
                  </a:tcPr>
                </a:tc>
                <a:tc>
                  <a:txBody>
                    <a:bodyPr/>
                    <a:lstStyle/>
                    <a:p>
                      <a:pPr marL="0" lvl="0" indent="0" algn="ctr">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1"/>
                  </a:ext>
                </a:extLst>
              </a:tr>
              <a:tr h="434587">
                <a:tc>
                  <a:txBody>
                    <a:bodyPr/>
                    <a:lstStyle/>
                    <a:p>
                      <a:pPr marL="0" lvl="0" indent="0">
                        <a:spcBef>
                          <a:spcPts val="0"/>
                        </a:spcBef>
                        <a:spcAft>
                          <a:spcPts val="0"/>
                        </a:spcAft>
                        <a:buNone/>
                      </a:pPr>
                      <a:r>
                        <a:rPr lang="en-GB" sz="900" dirty="0" err="1"/>
                        <a:t>Analyze</a:t>
                      </a:r>
                      <a:r>
                        <a:rPr lang="en-GB" sz="900" dirty="0"/>
                        <a:t> the</a:t>
                      </a:r>
                      <a:r>
                        <a:rPr lang="en-GB" sz="900" i="1" dirty="0"/>
                        <a:t> </a:t>
                      </a:r>
                      <a:r>
                        <a:rPr lang="en-GB" sz="900" u="sng" dirty="0"/>
                        <a:t>influence of family, peers, culture, and media, technology, and other factors</a:t>
                      </a:r>
                      <a:r>
                        <a:rPr lang="en-GB" sz="900" dirty="0"/>
                        <a:t> on health </a:t>
                      </a:r>
                      <a:r>
                        <a:rPr lang="en-GB" sz="900" dirty="0" err="1"/>
                        <a:t>behaviors</a:t>
                      </a:r>
                      <a:r>
                        <a:rPr lang="en-GB" sz="900" dirty="0"/>
                        <a:t> </a:t>
                      </a:r>
                      <a:endParaRPr sz="900" dirty="0"/>
                    </a:p>
                  </a:txBody>
                  <a:tcPr marL="91425" marR="91425" marT="91425" marB="91425"/>
                </a:tc>
                <a:tc>
                  <a:txBody>
                    <a:bodyPr/>
                    <a:lstStyle/>
                    <a:p>
                      <a:pPr marL="0" lvl="0" indent="0" algn="ctr">
                        <a:spcBef>
                          <a:spcPts val="0"/>
                        </a:spcBef>
                        <a:spcAft>
                          <a:spcPts val="0"/>
                        </a:spcAft>
                        <a:buNone/>
                      </a:pPr>
                      <a:r>
                        <a:rPr lang="en-GB" sz="1500"/>
                        <a:t>Kind of</a:t>
                      </a:r>
                      <a:endParaRPr sz="1500"/>
                    </a:p>
                  </a:txBody>
                  <a:tcPr marL="91425" marR="91425" marT="91425" marB="91425" anchor="ctr">
                    <a:solidFill>
                      <a:srgbClr val="E69138"/>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2"/>
                  </a:ext>
                </a:extLst>
              </a:tr>
              <a:tr h="391125">
                <a:tc>
                  <a:txBody>
                    <a:bodyPr/>
                    <a:lstStyle/>
                    <a:p>
                      <a:pPr marL="0" lvl="0" indent="0">
                        <a:spcBef>
                          <a:spcPts val="0"/>
                        </a:spcBef>
                        <a:spcAft>
                          <a:spcPts val="0"/>
                        </a:spcAft>
                        <a:buNone/>
                      </a:pPr>
                      <a:r>
                        <a:rPr lang="en-GB" sz="900"/>
                        <a:t>Ability to </a:t>
                      </a:r>
                      <a:r>
                        <a:rPr lang="en-GB" sz="900" i="1"/>
                        <a:t>access </a:t>
                      </a:r>
                      <a:r>
                        <a:rPr lang="en-GB" sz="900" u="sng"/>
                        <a:t>the valid information, products, and services</a:t>
                      </a:r>
                      <a:r>
                        <a:rPr lang="en-GB" sz="900"/>
                        <a:t> to enhance health </a:t>
                      </a:r>
                      <a:endParaRPr sz="900"/>
                    </a:p>
                  </a:txBody>
                  <a:tcPr marL="91425" marR="91425" marT="91425" marB="91425"/>
                </a:tc>
                <a:tc>
                  <a:txBody>
                    <a:bodyPr/>
                    <a:lstStyle/>
                    <a:p>
                      <a:pPr marL="0" lvl="0" indent="0" algn="ctr">
                        <a:spcBef>
                          <a:spcPts val="0"/>
                        </a:spcBef>
                        <a:spcAft>
                          <a:spcPts val="0"/>
                        </a:spcAft>
                        <a:buNone/>
                      </a:pPr>
                      <a:r>
                        <a:rPr lang="en-GB" sz="1500"/>
                        <a:t>No</a:t>
                      </a:r>
                      <a:endParaRPr sz="1500"/>
                    </a:p>
                  </a:txBody>
                  <a:tcPr marL="91425" marR="91425" marT="91425" marB="91425" anchor="ctr">
                    <a:solidFill>
                      <a:srgbClr val="FF00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3"/>
                  </a:ext>
                </a:extLst>
              </a:tr>
              <a:tr h="434587">
                <a:tc>
                  <a:txBody>
                    <a:bodyPr/>
                    <a:lstStyle/>
                    <a:p>
                      <a:pPr marL="0" lvl="0" indent="0">
                        <a:spcBef>
                          <a:spcPts val="0"/>
                        </a:spcBef>
                        <a:spcAft>
                          <a:spcPts val="0"/>
                        </a:spcAft>
                        <a:buNone/>
                      </a:pPr>
                      <a:r>
                        <a:rPr lang="en-GB" sz="900"/>
                        <a:t>Ability to use</a:t>
                      </a:r>
                      <a:r>
                        <a:rPr lang="en-GB" sz="900" i="1"/>
                        <a:t> </a:t>
                      </a:r>
                      <a:r>
                        <a:rPr lang="en-GB" sz="900" u="sng"/>
                        <a:t>interpersonal communication skills</a:t>
                      </a:r>
                      <a:r>
                        <a:rPr lang="en-GB" sz="900"/>
                        <a:t> to enhance health and avoid or reduce health risks </a:t>
                      </a:r>
                      <a:endParaRPr sz="900"/>
                    </a:p>
                  </a:txBody>
                  <a:tcPr marL="91425" marR="91425" marT="91425" marB="91425"/>
                </a:tc>
                <a:tc>
                  <a:txBody>
                    <a:bodyPr/>
                    <a:lstStyle/>
                    <a:p>
                      <a:pPr marL="0" lvl="0" indent="0" algn="ctr">
                        <a:spcBef>
                          <a:spcPts val="0"/>
                        </a:spcBef>
                        <a:spcAft>
                          <a:spcPts val="0"/>
                        </a:spcAft>
                        <a:buNone/>
                      </a:pPr>
                      <a:r>
                        <a:rPr lang="en-GB" sz="1500"/>
                        <a:t>No</a:t>
                      </a:r>
                      <a:endParaRPr sz="1500"/>
                    </a:p>
                  </a:txBody>
                  <a:tcPr marL="91425" marR="91425" marT="91425" marB="91425" anchor="ctr">
                    <a:solidFill>
                      <a:srgbClr val="FF00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4"/>
                  </a:ext>
                </a:extLst>
              </a:tr>
              <a:tr h="391125">
                <a:tc>
                  <a:txBody>
                    <a:bodyPr/>
                    <a:lstStyle/>
                    <a:p>
                      <a:pPr marL="0" lvl="0" indent="0">
                        <a:spcBef>
                          <a:spcPts val="0"/>
                        </a:spcBef>
                        <a:spcAft>
                          <a:spcPts val="0"/>
                        </a:spcAft>
                        <a:buNone/>
                      </a:pPr>
                      <a:r>
                        <a:rPr lang="en-GB" sz="900"/>
                        <a:t>Ability to use </a:t>
                      </a:r>
                      <a:r>
                        <a:rPr lang="en-GB" sz="900" u="sng"/>
                        <a:t>decision-making skills</a:t>
                      </a:r>
                      <a:r>
                        <a:rPr lang="en-GB" sz="900"/>
                        <a:t> to enhance health </a:t>
                      </a:r>
                      <a:endParaRPr sz="900"/>
                    </a:p>
                  </a:txBody>
                  <a:tcPr marL="91425" marR="91425" marT="91425" marB="91425"/>
                </a:tc>
                <a:tc>
                  <a:txBody>
                    <a:bodyPr/>
                    <a:lstStyle/>
                    <a:p>
                      <a:pPr marL="0" lvl="0" indent="0" algn="ctr">
                        <a:spcBef>
                          <a:spcPts val="0"/>
                        </a:spcBef>
                        <a:spcAft>
                          <a:spcPts val="0"/>
                        </a:spcAft>
                        <a:buNone/>
                      </a:pPr>
                      <a:r>
                        <a:rPr lang="en-GB" sz="1500"/>
                        <a:t>Kind of</a:t>
                      </a:r>
                      <a:endParaRPr sz="1500"/>
                    </a:p>
                  </a:txBody>
                  <a:tcPr marL="91425" marR="91425" marT="91425" marB="91425" anchor="ctr">
                    <a:solidFill>
                      <a:srgbClr val="E69138"/>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5"/>
                  </a:ext>
                </a:extLst>
              </a:tr>
              <a:tr h="391125">
                <a:tc>
                  <a:txBody>
                    <a:bodyPr/>
                    <a:lstStyle/>
                    <a:p>
                      <a:pPr marL="0" lvl="0" indent="0" rtl="0">
                        <a:spcBef>
                          <a:spcPts val="0"/>
                        </a:spcBef>
                        <a:spcAft>
                          <a:spcPts val="0"/>
                        </a:spcAft>
                        <a:buNone/>
                      </a:pPr>
                      <a:r>
                        <a:rPr lang="en-GB" sz="900"/>
                        <a:t>Ability to use </a:t>
                      </a:r>
                      <a:r>
                        <a:rPr lang="en-GB" sz="900" u="sng"/>
                        <a:t>goal-setting skills</a:t>
                      </a:r>
                      <a:r>
                        <a:rPr lang="en-GB" sz="900"/>
                        <a:t> to enhance health</a:t>
                      </a:r>
                      <a:endParaRPr sz="900"/>
                    </a:p>
                  </a:txBody>
                  <a:tcPr marL="91425" marR="91425" marT="91425" marB="91425"/>
                </a:tc>
                <a:tc>
                  <a:txBody>
                    <a:bodyPr/>
                    <a:lstStyle/>
                    <a:p>
                      <a:pPr marL="0" lvl="0" indent="0" algn="ctr" rtl="0">
                        <a:spcBef>
                          <a:spcPts val="0"/>
                        </a:spcBef>
                        <a:spcAft>
                          <a:spcPts val="0"/>
                        </a:spcAft>
                        <a:buNone/>
                      </a:pPr>
                      <a:r>
                        <a:rPr lang="en-GB" sz="1500">
                          <a:highlight>
                            <a:srgbClr val="00FF00"/>
                          </a:highlight>
                        </a:rPr>
                        <a:t>Yes</a:t>
                      </a:r>
                      <a:endParaRPr sz="1500"/>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6"/>
                  </a:ext>
                </a:extLst>
              </a:tr>
              <a:tr h="391125">
                <a:tc>
                  <a:txBody>
                    <a:bodyPr/>
                    <a:lstStyle/>
                    <a:p>
                      <a:pPr marL="0" lvl="0" indent="0">
                        <a:spcBef>
                          <a:spcPts val="0"/>
                        </a:spcBef>
                        <a:spcAft>
                          <a:spcPts val="0"/>
                        </a:spcAft>
                        <a:buNone/>
                      </a:pPr>
                      <a:r>
                        <a:rPr lang="en-GB" sz="900"/>
                        <a:t>Ability to </a:t>
                      </a:r>
                      <a:r>
                        <a:rPr lang="en-GB" sz="900" u="sng"/>
                        <a:t>practice health-enhancing behaviors and avoid or reduce health risks</a:t>
                      </a:r>
                      <a:r>
                        <a:rPr lang="en-GB" sz="900"/>
                        <a:t> </a:t>
                      </a:r>
                      <a:endParaRPr sz="900"/>
                    </a:p>
                  </a:txBody>
                  <a:tcPr marL="91425" marR="91425" marT="91425" marB="91425"/>
                </a:tc>
                <a:tc>
                  <a:txBody>
                    <a:bodyPr/>
                    <a:lstStyle/>
                    <a:p>
                      <a:pPr marL="0" lvl="0" indent="0" algn="ctr">
                        <a:spcBef>
                          <a:spcPts val="0"/>
                        </a:spcBef>
                        <a:spcAft>
                          <a:spcPts val="0"/>
                        </a:spcAft>
                        <a:buNone/>
                      </a:pPr>
                      <a:r>
                        <a:rPr lang="en-GB" sz="1500"/>
                        <a:t>No</a:t>
                      </a:r>
                      <a:endParaRPr sz="1500"/>
                    </a:p>
                  </a:txBody>
                  <a:tcPr marL="91425" marR="91425" marT="91425" marB="91425" anchor="ctr">
                    <a:solidFill>
                      <a:srgbClr val="FF00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7"/>
                  </a:ext>
                </a:extLst>
              </a:tr>
              <a:tr h="391125">
                <a:tc>
                  <a:txBody>
                    <a:bodyPr/>
                    <a:lstStyle/>
                    <a:p>
                      <a:pPr marL="0" lvl="0" indent="0">
                        <a:spcBef>
                          <a:spcPts val="0"/>
                        </a:spcBef>
                        <a:spcAft>
                          <a:spcPts val="0"/>
                        </a:spcAft>
                        <a:buNone/>
                      </a:pPr>
                      <a:r>
                        <a:rPr lang="en-GB" sz="900"/>
                        <a:t>Ability to </a:t>
                      </a:r>
                      <a:r>
                        <a:rPr lang="en-GB" sz="900" u="sng"/>
                        <a:t>advocate for personal, family, and community health</a:t>
                      </a:r>
                      <a:endParaRPr sz="900" u="sng"/>
                    </a:p>
                  </a:txBody>
                  <a:tcPr marL="91425" marR="91425" marT="91425" marB="91425"/>
                </a:tc>
                <a:tc>
                  <a:txBody>
                    <a:bodyPr/>
                    <a:lstStyle/>
                    <a:p>
                      <a:pPr marL="0" lvl="0" indent="0" algn="ctr">
                        <a:spcBef>
                          <a:spcPts val="0"/>
                        </a:spcBef>
                        <a:spcAft>
                          <a:spcPts val="0"/>
                        </a:spcAft>
                        <a:buNone/>
                      </a:pPr>
                      <a:r>
                        <a:rPr lang="en-GB" sz="1500"/>
                        <a:t>No</a:t>
                      </a:r>
                      <a:endParaRPr sz="1500"/>
                    </a:p>
                  </a:txBody>
                  <a:tcPr marL="91425" marR="91425" marT="91425" marB="91425" anchor="ctr">
                    <a:solidFill>
                      <a:srgbClr val="FF0000"/>
                    </a:solidFill>
                  </a:tcPr>
                </a:tc>
                <a:tc>
                  <a:txBody>
                    <a:bodyPr/>
                    <a:lstStyle/>
                    <a:p>
                      <a:pPr marL="0" lvl="0" indent="0" algn="ctr" rtl="0">
                        <a:spcBef>
                          <a:spcPts val="0"/>
                        </a:spcBef>
                        <a:spcAft>
                          <a:spcPts val="0"/>
                        </a:spcAft>
                        <a:buNone/>
                      </a:pPr>
                      <a:r>
                        <a:rPr lang="en-GB" sz="1500">
                          <a:highlight>
                            <a:srgbClr val="00FF00"/>
                          </a:highlight>
                        </a:rPr>
                        <a:t>Yes</a:t>
                      </a:r>
                      <a:endParaRPr sz="1500">
                        <a:highlight>
                          <a:srgbClr val="00FF00"/>
                        </a:highlight>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GB" sz="1500" dirty="0">
                          <a:highlight>
                            <a:srgbClr val="00FF00"/>
                          </a:highlight>
                        </a:rPr>
                        <a:t>Yes</a:t>
                      </a:r>
                      <a:endParaRPr sz="1500" dirty="0">
                        <a:highlight>
                          <a:srgbClr val="00FF00"/>
                        </a:highlight>
                      </a:endParaRPr>
                    </a:p>
                  </a:txBody>
                  <a:tcPr marL="91425" marR="91425" marT="91425" marB="91425" anchor="ctr">
                    <a:solidFill>
                      <a:srgbClr val="00FF00"/>
                    </a:solidFill>
                  </a:tcPr>
                </a:tc>
                <a:extLst>
                  <a:ext uri="{0D108BD9-81ED-4DB2-BD59-A6C34878D82A}">
                    <a16:rowId xmlns:a16="http://schemas.microsoft.com/office/drawing/2014/main" val="10008"/>
                  </a:ext>
                </a:extLst>
              </a:tr>
            </a:tbl>
          </a:graphicData>
        </a:graphic>
      </p:graphicFrame>
      <p:pic>
        <p:nvPicPr>
          <p:cNvPr id="2" name="Slide 6">
            <a:hlinkClick r:id="" action="ppaction://media"/>
            <a:extLst>
              <a:ext uri="{FF2B5EF4-FFF2-40B4-BE49-F238E27FC236}">
                <a16:creationId xmlns:a16="http://schemas.microsoft.com/office/drawing/2014/main" id="{B371A058-7B10-4E51-A862-10C29DD01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700" y="247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Activity 1: Getting on the Same Page</a:t>
            </a:r>
            <a:endParaRPr dirty="0">
              <a:latin typeface="+mj-lt"/>
            </a:endParaRPr>
          </a:p>
        </p:txBody>
      </p:sp>
      <p:sp>
        <p:nvSpPr>
          <p:cNvPr id="169" name="Shape 169"/>
          <p:cNvSpPr txBox="1"/>
          <p:nvPr/>
        </p:nvSpPr>
        <p:spPr>
          <a:xfrm>
            <a:off x="1297500" y="1743644"/>
            <a:ext cx="732900" cy="80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rgbClr val="FFFFFF"/>
                </a:solidFill>
                <a:latin typeface="+mj-lt"/>
                <a:ea typeface="Montserrat"/>
                <a:cs typeface="Montserrat"/>
                <a:sym typeface="Montserrat"/>
              </a:rPr>
              <a:t>01</a:t>
            </a:r>
            <a:endParaRPr>
              <a:solidFill>
                <a:srgbClr val="FFFFFF"/>
              </a:solidFill>
              <a:latin typeface="+mj-lt"/>
            </a:endParaRPr>
          </a:p>
          <a:p>
            <a:pPr marL="0" lvl="0" indent="0" rtl="0">
              <a:spcBef>
                <a:spcPts val="0"/>
              </a:spcBef>
              <a:spcAft>
                <a:spcPts val="0"/>
              </a:spcAft>
              <a:buNone/>
            </a:pPr>
            <a:endParaRPr sz="1300">
              <a:solidFill>
                <a:srgbClr val="FFFFFF"/>
              </a:solidFill>
              <a:latin typeface="+mj-lt"/>
            </a:endParaRPr>
          </a:p>
        </p:txBody>
      </p:sp>
      <p:sp>
        <p:nvSpPr>
          <p:cNvPr id="170" name="Shape 170"/>
          <p:cNvSpPr txBox="1"/>
          <p:nvPr/>
        </p:nvSpPr>
        <p:spPr>
          <a:xfrm>
            <a:off x="1297500" y="2658481"/>
            <a:ext cx="732900" cy="80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rgbClr val="FFFFFF"/>
                </a:solidFill>
                <a:latin typeface="+mj-lt"/>
                <a:ea typeface="Montserrat"/>
                <a:cs typeface="Montserrat"/>
                <a:sym typeface="Montserrat"/>
              </a:rPr>
              <a:t>02</a:t>
            </a:r>
            <a:endParaRPr>
              <a:solidFill>
                <a:srgbClr val="FFFFFF"/>
              </a:solidFill>
              <a:latin typeface="+mj-lt"/>
            </a:endParaRPr>
          </a:p>
          <a:p>
            <a:pPr marL="0" lvl="0" indent="0" rtl="0">
              <a:spcBef>
                <a:spcPts val="0"/>
              </a:spcBef>
              <a:spcAft>
                <a:spcPts val="0"/>
              </a:spcAft>
              <a:buNone/>
            </a:pPr>
            <a:endParaRPr sz="1300">
              <a:solidFill>
                <a:srgbClr val="FFFFFF"/>
              </a:solidFill>
              <a:latin typeface="+mj-lt"/>
            </a:endParaRPr>
          </a:p>
        </p:txBody>
      </p:sp>
      <p:sp>
        <p:nvSpPr>
          <p:cNvPr id="171" name="Shape 171"/>
          <p:cNvSpPr txBox="1">
            <a:spLocks noGrp="1"/>
          </p:cNvSpPr>
          <p:nvPr>
            <p:ph type="body" idx="1"/>
          </p:nvPr>
        </p:nvSpPr>
        <p:spPr>
          <a:xfrm>
            <a:off x="2030400" y="2658513"/>
            <a:ext cx="5877300" cy="8088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GB">
                <a:solidFill>
                  <a:srgbClr val="FFFFFF"/>
                </a:solidFill>
                <a:latin typeface="+mj-lt"/>
              </a:rPr>
              <a:t>Amet, consectetur adipiscing elit. Curabitur eleifend a diam quis suscipit. Class aptent taciti sociosqu ad litora torquent per conubia nostra.</a:t>
            </a:r>
            <a:endParaRPr>
              <a:solidFill>
                <a:srgbClr val="FFFFFF"/>
              </a:solidFill>
              <a:latin typeface="+mj-lt"/>
            </a:endParaRPr>
          </a:p>
        </p:txBody>
      </p:sp>
      <p:sp>
        <p:nvSpPr>
          <p:cNvPr id="172" name="Shape 172"/>
          <p:cNvSpPr txBox="1"/>
          <p:nvPr/>
        </p:nvSpPr>
        <p:spPr>
          <a:xfrm>
            <a:off x="1297500" y="3573344"/>
            <a:ext cx="732900" cy="80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rgbClr val="FFFFFF"/>
                </a:solidFill>
                <a:latin typeface="+mj-lt"/>
                <a:ea typeface="Montserrat"/>
                <a:cs typeface="Montserrat"/>
                <a:sym typeface="Montserrat"/>
              </a:rPr>
              <a:t>03</a:t>
            </a:r>
            <a:endParaRPr sz="1300">
              <a:solidFill>
                <a:srgbClr val="FFFFFF"/>
              </a:solidFill>
              <a:latin typeface="+mj-lt"/>
            </a:endParaRPr>
          </a:p>
        </p:txBody>
      </p:sp>
      <p:pic>
        <p:nvPicPr>
          <p:cNvPr id="173" name="Shape 173"/>
          <p:cNvPicPr preferRelativeResize="0"/>
          <p:nvPr/>
        </p:nvPicPr>
        <p:blipFill>
          <a:blip r:embed="rId5">
            <a:alphaModFix/>
          </a:blip>
          <a:stretch>
            <a:fillRect/>
          </a:stretch>
        </p:blipFill>
        <p:spPr>
          <a:xfrm>
            <a:off x="6750168" y="-248663"/>
            <a:ext cx="2315063" cy="2356863"/>
          </a:xfrm>
          <a:prstGeom prst="rect">
            <a:avLst/>
          </a:prstGeom>
          <a:noFill/>
          <a:ln>
            <a:noFill/>
          </a:ln>
        </p:spPr>
      </p:pic>
      <p:graphicFrame>
        <p:nvGraphicFramePr>
          <p:cNvPr id="174" name="Shape 174"/>
          <p:cNvGraphicFramePr/>
          <p:nvPr>
            <p:extLst>
              <p:ext uri="{D42A27DB-BD31-4B8C-83A1-F6EECF244321}">
                <p14:modId xmlns:p14="http://schemas.microsoft.com/office/powerpoint/2010/main" val="3568462385"/>
              </p:ext>
            </p:extLst>
          </p:nvPr>
        </p:nvGraphicFramePr>
        <p:xfrm>
          <a:off x="775250" y="1939716"/>
          <a:ext cx="7593500" cy="1889450"/>
        </p:xfrm>
        <a:graphic>
          <a:graphicData uri="http://schemas.openxmlformats.org/drawingml/2006/table">
            <a:tbl>
              <a:tblPr>
                <a:noFill/>
                <a:tableStyleId>{F758554F-0CCF-4B90-BE9A-51ECAD50047D}</a:tableStyleId>
              </a:tblPr>
              <a:tblGrid>
                <a:gridCol w="3796750">
                  <a:extLst>
                    <a:ext uri="{9D8B030D-6E8A-4147-A177-3AD203B41FA5}">
                      <a16:colId xmlns:a16="http://schemas.microsoft.com/office/drawing/2014/main" val="20000"/>
                    </a:ext>
                  </a:extLst>
                </a:gridCol>
                <a:gridCol w="3796750">
                  <a:extLst>
                    <a:ext uri="{9D8B030D-6E8A-4147-A177-3AD203B41FA5}">
                      <a16:colId xmlns:a16="http://schemas.microsoft.com/office/drawing/2014/main" val="20001"/>
                    </a:ext>
                  </a:extLst>
                </a:gridCol>
              </a:tblGrid>
              <a:tr h="909475">
                <a:tc>
                  <a:txBody>
                    <a:bodyPr/>
                    <a:lstStyle/>
                    <a:p>
                      <a:pPr marL="0" lvl="0" indent="0" algn="ctr" rtl="0">
                        <a:spcBef>
                          <a:spcPts val="0"/>
                        </a:spcBef>
                        <a:spcAft>
                          <a:spcPts val="0"/>
                        </a:spcAft>
                        <a:buNone/>
                      </a:pPr>
                      <a:r>
                        <a:rPr lang="en-GB" dirty="0">
                          <a:latin typeface="+mj-lt"/>
                          <a:ea typeface="Questrial"/>
                          <a:cs typeface="Questrial"/>
                          <a:sym typeface="Questrial"/>
                        </a:rPr>
                        <a:t>ABSTINENCE</a:t>
                      </a:r>
                      <a:endParaRPr dirty="0">
                        <a:latin typeface="+mj-lt"/>
                        <a:ea typeface="Questrial"/>
                        <a:cs typeface="Questrial"/>
                        <a:sym typeface="Questrial"/>
                      </a:endParaRPr>
                    </a:p>
                  </a:txBody>
                  <a:tcPr marL="91425" marR="91425" marT="91425" marB="91425" anchor="ctr"/>
                </a:tc>
                <a:tc>
                  <a:txBody>
                    <a:bodyPr/>
                    <a:lstStyle/>
                    <a:p>
                      <a:pPr marL="0" lvl="0" indent="0" algn="ctr" rtl="0">
                        <a:spcBef>
                          <a:spcPts val="0"/>
                        </a:spcBef>
                        <a:spcAft>
                          <a:spcPts val="0"/>
                        </a:spcAft>
                        <a:buNone/>
                      </a:pPr>
                      <a:r>
                        <a:rPr lang="en-GB" dirty="0">
                          <a:latin typeface="+mj-lt"/>
                          <a:ea typeface="Questrial"/>
                          <a:cs typeface="Questrial"/>
                          <a:sym typeface="Questrial"/>
                        </a:rPr>
                        <a:t>COMPREHENSIVE SEX EDUCATION</a:t>
                      </a:r>
                      <a:endParaRPr dirty="0">
                        <a:latin typeface="+mj-lt"/>
                        <a:ea typeface="Questrial"/>
                        <a:cs typeface="Questrial"/>
                        <a:sym typeface="Questrial"/>
                      </a:endParaRPr>
                    </a:p>
                  </a:txBody>
                  <a:tcPr marL="91425" marR="91425" marT="91425" marB="91425" anchor="ctr"/>
                </a:tc>
                <a:extLst>
                  <a:ext uri="{0D108BD9-81ED-4DB2-BD59-A6C34878D82A}">
                    <a16:rowId xmlns:a16="http://schemas.microsoft.com/office/drawing/2014/main" val="10000"/>
                  </a:ext>
                </a:extLst>
              </a:tr>
              <a:tr h="979975">
                <a:tc>
                  <a:txBody>
                    <a:bodyPr/>
                    <a:lstStyle/>
                    <a:p>
                      <a:pPr marL="0" lvl="0" indent="0" algn="ctr" rtl="0">
                        <a:spcBef>
                          <a:spcPts val="0"/>
                        </a:spcBef>
                        <a:spcAft>
                          <a:spcPts val="0"/>
                        </a:spcAft>
                        <a:buNone/>
                      </a:pPr>
                      <a:r>
                        <a:rPr lang="en-GB">
                          <a:latin typeface="+mj-lt"/>
                          <a:ea typeface="Questrial"/>
                          <a:cs typeface="Questrial"/>
                          <a:sym typeface="Questrial"/>
                        </a:rPr>
                        <a:t>HIV/AIDS/STI PREVENTION</a:t>
                      </a:r>
                      <a:endParaRPr>
                        <a:latin typeface="+mj-lt"/>
                        <a:ea typeface="Questrial"/>
                        <a:cs typeface="Questrial"/>
                        <a:sym typeface="Questrial"/>
                      </a:endParaRPr>
                    </a:p>
                  </a:txBody>
                  <a:tcPr marL="91425" marR="91425" marT="91425" marB="91425" anchor="ctr"/>
                </a:tc>
                <a:tc>
                  <a:txBody>
                    <a:bodyPr/>
                    <a:lstStyle/>
                    <a:p>
                      <a:pPr marL="0" lvl="0" indent="0" algn="ctr" rtl="0">
                        <a:spcBef>
                          <a:spcPts val="0"/>
                        </a:spcBef>
                        <a:spcAft>
                          <a:spcPts val="0"/>
                        </a:spcAft>
                        <a:buNone/>
                      </a:pPr>
                      <a:r>
                        <a:rPr lang="en-GB" dirty="0">
                          <a:latin typeface="+mj-lt"/>
                          <a:ea typeface="Questrial"/>
                          <a:cs typeface="Questrial"/>
                          <a:sym typeface="Questrial"/>
                        </a:rPr>
                        <a:t>HEALTHY RELATIONSHIPS</a:t>
                      </a:r>
                      <a:endParaRPr dirty="0">
                        <a:latin typeface="+mj-lt"/>
                        <a:ea typeface="Questrial"/>
                        <a:cs typeface="Questrial"/>
                        <a:sym typeface="Questrial"/>
                      </a:endParaRPr>
                    </a:p>
                  </a:txBody>
                  <a:tcPr marL="91425" marR="91425" marT="91425" marB="91425" anchor="ctr"/>
                </a:tc>
                <a:extLst>
                  <a:ext uri="{0D108BD9-81ED-4DB2-BD59-A6C34878D82A}">
                    <a16:rowId xmlns:a16="http://schemas.microsoft.com/office/drawing/2014/main" val="10001"/>
                  </a:ext>
                </a:extLst>
              </a:tr>
            </a:tbl>
          </a:graphicData>
        </a:graphic>
      </p:graphicFrame>
      <p:pic>
        <p:nvPicPr>
          <p:cNvPr id="2" name="Slide 7">
            <a:hlinkClick r:id="" action="ppaction://media"/>
            <a:extLst>
              <a:ext uri="{FF2B5EF4-FFF2-40B4-BE49-F238E27FC236}">
                <a16:creationId xmlns:a16="http://schemas.microsoft.com/office/drawing/2014/main" id="{5F151949-53A1-4E2F-94A1-ED068276C7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1693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a:latin typeface="+mj-lt"/>
              </a:rPr>
              <a:t>Parents: Communicating with Your Child(ren)</a:t>
            </a:r>
            <a:endParaRPr dirty="0">
              <a:latin typeface="+mj-lt"/>
            </a:endParaRPr>
          </a:p>
        </p:txBody>
      </p:sp>
      <p:sp>
        <p:nvSpPr>
          <p:cNvPr id="180" name="Shape 180"/>
          <p:cNvSpPr txBox="1">
            <a:spLocks noGrp="1"/>
          </p:cNvSpPr>
          <p:nvPr>
            <p:ph type="body" idx="1"/>
          </p:nvPr>
        </p:nvSpPr>
        <p:spPr>
          <a:xfrm>
            <a:off x="311700" y="1312151"/>
            <a:ext cx="8520600" cy="268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700" dirty="0">
                <a:latin typeface="+mj-lt"/>
                <a:ea typeface="Questrial"/>
                <a:cs typeface="Questrial"/>
                <a:sym typeface="Questrial"/>
              </a:rPr>
              <a:t>Are you an </a:t>
            </a:r>
            <a:r>
              <a:rPr lang="en-GB" sz="1700" dirty="0" err="1">
                <a:latin typeface="+mj-lt"/>
                <a:ea typeface="Questrial"/>
                <a:cs typeface="Questrial"/>
                <a:sym typeface="Questrial"/>
              </a:rPr>
              <a:t>Askable</a:t>
            </a:r>
            <a:r>
              <a:rPr lang="en-GB" sz="1700" dirty="0">
                <a:latin typeface="+mj-lt"/>
                <a:ea typeface="Questrial"/>
                <a:cs typeface="Questrial"/>
                <a:sym typeface="Questrial"/>
              </a:rPr>
              <a:t> Parent?</a:t>
            </a:r>
            <a:br>
              <a:rPr lang="en-GB" sz="1400" dirty="0">
                <a:latin typeface="+mj-lt"/>
                <a:ea typeface="Questrial"/>
                <a:cs typeface="Questrial"/>
                <a:sym typeface="Questrial"/>
              </a:rPr>
            </a:br>
            <a:r>
              <a:rPr lang="en-GB" sz="1400" dirty="0">
                <a:latin typeface="+mj-lt"/>
                <a:ea typeface="Questrial"/>
                <a:cs typeface="Questrial"/>
                <a:sym typeface="Questrial"/>
              </a:rPr>
              <a:t>“To be </a:t>
            </a:r>
            <a:r>
              <a:rPr lang="en-GB" sz="1400" i="1" dirty="0" err="1">
                <a:latin typeface="+mj-lt"/>
                <a:ea typeface="Questrial"/>
                <a:cs typeface="Questrial"/>
                <a:sym typeface="Questrial"/>
              </a:rPr>
              <a:t>askable</a:t>
            </a:r>
            <a:r>
              <a:rPr lang="en-GB" sz="1400" i="1" dirty="0">
                <a:latin typeface="+mj-lt"/>
                <a:ea typeface="Questrial"/>
                <a:cs typeface="Questrial"/>
                <a:sym typeface="Questrial"/>
              </a:rPr>
              <a:t> </a:t>
            </a:r>
            <a:r>
              <a:rPr lang="en-GB" sz="1400" dirty="0">
                <a:latin typeface="+mj-lt"/>
                <a:ea typeface="Questrial"/>
                <a:cs typeface="Questrial"/>
                <a:sym typeface="Questrial"/>
              </a:rPr>
              <a:t>means that young people see you as </a:t>
            </a:r>
            <a:r>
              <a:rPr lang="en-GB" sz="1400" b="1" dirty="0">
                <a:latin typeface="+mj-lt"/>
                <a:ea typeface="Questrial"/>
                <a:cs typeface="Questrial"/>
                <a:sym typeface="Questrial"/>
              </a:rPr>
              <a:t>approachable </a:t>
            </a:r>
            <a:r>
              <a:rPr lang="en-GB" sz="1400" dirty="0">
                <a:latin typeface="+mj-lt"/>
                <a:ea typeface="Questrial"/>
                <a:cs typeface="Questrial"/>
                <a:sym typeface="Questrial"/>
              </a:rPr>
              <a:t>and </a:t>
            </a:r>
            <a:r>
              <a:rPr lang="en-GB" sz="1400" b="1" dirty="0">
                <a:latin typeface="+mj-lt"/>
                <a:ea typeface="Questrial"/>
                <a:cs typeface="Questrial"/>
                <a:sym typeface="Questrial"/>
              </a:rPr>
              <a:t>open to questions</a:t>
            </a:r>
            <a:r>
              <a:rPr lang="en-GB" sz="1400" dirty="0">
                <a:latin typeface="+mj-lt"/>
                <a:ea typeface="Questrial"/>
                <a:cs typeface="Questrial"/>
                <a:sym typeface="Questrial"/>
              </a:rPr>
              <a:t>.”</a:t>
            </a:r>
            <a:endParaRPr sz="1400" dirty="0">
              <a:latin typeface="+mj-lt"/>
              <a:ea typeface="Questrial"/>
              <a:cs typeface="Questrial"/>
              <a:sym typeface="Questrial"/>
            </a:endParaRPr>
          </a:p>
          <a:p>
            <a:pPr marL="0" lvl="0" indent="0" rtl="0">
              <a:spcBef>
                <a:spcPts val="1600"/>
              </a:spcBef>
              <a:spcAft>
                <a:spcPts val="0"/>
              </a:spcAft>
              <a:buNone/>
            </a:pPr>
            <a:r>
              <a:rPr lang="en-GB" sz="1500" dirty="0">
                <a:latin typeface="+mj-lt"/>
                <a:ea typeface="Questrial"/>
                <a:cs typeface="Questrial"/>
                <a:sym typeface="Questrial"/>
              </a:rPr>
              <a:t>To be an effective </a:t>
            </a:r>
            <a:r>
              <a:rPr lang="en-GB" sz="1500" dirty="0" err="1">
                <a:latin typeface="+mj-lt"/>
                <a:ea typeface="Questrial"/>
                <a:cs typeface="Questrial"/>
                <a:sym typeface="Questrial"/>
              </a:rPr>
              <a:t>askable</a:t>
            </a:r>
            <a:r>
              <a:rPr lang="en-GB" sz="1500" dirty="0">
                <a:latin typeface="+mj-lt"/>
                <a:ea typeface="Questrial"/>
                <a:cs typeface="Questrial"/>
                <a:sym typeface="Questrial"/>
              </a:rPr>
              <a:t> parent: </a:t>
            </a:r>
            <a:endParaRPr sz="1500" dirty="0">
              <a:latin typeface="+mj-lt"/>
              <a:ea typeface="Questrial"/>
              <a:cs typeface="Questrial"/>
              <a:sym typeface="Questrial"/>
            </a:endParaRPr>
          </a:p>
          <a:p>
            <a:pPr marL="457200" lvl="0" indent="-323850" rtl="0">
              <a:spcBef>
                <a:spcPts val="1600"/>
              </a:spcBef>
              <a:spcAft>
                <a:spcPts val="0"/>
              </a:spcAft>
              <a:buSzPts val="1500"/>
              <a:buFont typeface="Questrial"/>
              <a:buAutoNum type="arabicPeriod"/>
            </a:pPr>
            <a:r>
              <a:rPr lang="en-GB" sz="1500" dirty="0">
                <a:latin typeface="+mj-lt"/>
                <a:ea typeface="Questrial"/>
                <a:cs typeface="Questrial"/>
                <a:sym typeface="Questrial"/>
              </a:rPr>
              <a:t>Be informed.</a:t>
            </a:r>
            <a:endParaRPr sz="1500" dirty="0">
              <a:latin typeface="+mj-lt"/>
              <a:ea typeface="Questrial"/>
              <a:cs typeface="Questrial"/>
              <a:sym typeface="Questrial"/>
            </a:endParaRPr>
          </a:p>
          <a:p>
            <a:pPr marL="457200" lvl="0" indent="-323850" rtl="0">
              <a:spcBef>
                <a:spcPts val="0"/>
              </a:spcBef>
              <a:spcAft>
                <a:spcPts val="0"/>
              </a:spcAft>
              <a:buSzPts val="1500"/>
              <a:buFont typeface="Questrial"/>
              <a:buAutoNum type="arabicPeriod"/>
            </a:pPr>
            <a:r>
              <a:rPr lang="en-GB" sz="1500" dirty="0">
                <a:latin typeface="+mj-lt"/>
                <a:ea typeface="Questrial"/>
                <a:cs typeface="Questrial"/>
                <a:sym typeface="Questrial"/>
              </a:rPr>
              <a:t>Learn and use correct terms for body parts. </a:t>
            </a:r>
            <a:endParaRPr sz="1500" dirty="0">
              <a:latin typeface="+mj-lt"/>
              <a:ea typeface="Questrial"/>
              <a:cs typeface="Questrial"/>
              <a:sym typeface="Questrial"/>
            </a:endParaRPr>
          </a:p>
          <a:p>
            <a:pPr marL="457200" lvl="0" indent="-323850" rtl="0">
              <a:spcBef>
                <a:spcPts val="0"/>
              </a:spcBef>
              <a:spcAft>
                <a:spcPts val="0"/>
              </a:spcAft>
              <a:buSzPts val="1500"/>
              <a:buFont typeface="Questrial"/>
              <a:buAutoNum type="arabicPeriod"/>
            </a:pPr>
            <a:r>
              <a:rPr lang="en-GB" sz="1500" dirty="0">
                <a:latin typeface="+mj-lt"/>
                <a:ea typeface="Questrial"/>
                <a:cs typeface="Questrial"/>
                <a:sym typeface="Questrial"/>
              </a:rPr>
              <a:t>Think through your own feelings and values about love and sex.</a:t>
            </a:r>
            <a:endParaRPr sz="1500" dirty="0">
              <a:latin typeface="+mj-lt"/>
              <a:ea typeface="Questrial"/>
              <a:cs typeface="Questrial"/>
              <a:sym typeface="Questrial"/>
            </a:endParaRPr>
          </a:p>
          <a:p>
            <a:pPr marL="457200" lvl="0" indent="-323850" rtl="0">
              <a:spcBef>
                <a:spcPts val="0"/>
              </a:spcBef>
              <a:spcAft>
                <a:spcPts val="0"/>
              </a:spcAft>
              <a:buSzPts val="1500"/>
              <a:buFont typeface="Questrial"/>
              <a:buAutoNum type="arabicPeriod"/>
            </a:pPr>
            <a:r>
              <a:rPr lang="en-GB" sz="1500" dirty="0">
                <a:latin typeface="+mj-lt"/>
                <a:ea typeface="Questrial"/>
                <a:cs typeface="Questrial"/>
                <a:sym typeface="Questrial"/>
              </a:rPr>
              <a:t>Talk with your child.</a:t>
            </a:r>
            <a:endParaRPr sz="1500" dirty="0">
              <a:latin typeface="+mj-lt"/>
              <a:ea typeface="Questrial"/>
              <a:cs typeface="Questrial"/>
              <a:sym typeface="Questrial"/>
            </a:endParaRPr>
          </a:p>
          <a:p>
            <a:pPr marL="457200" lvl="0" indent="-323850" rtl="0">
              <a:spcBef>
                <a:spcPts val="0"/>
              </a:spcBef>
              <a:spcAft>
                <a:spcPts val="0"/>
              </a:spcAft>
              <a:buSzPts val="1500"/>
              <a:buFont typeface="Questrial"/>
              <a:buAutoNum type="arabicPeriod"/>
            </a:pPr>
            <a:r>
              <a:rPr lang="en-GB" sz="1500" dirty="0">
                <a:latin typeface="+mj-lt"/>
                <a:ea typeface="Questrial"/>
                <a:cs typeface="Questrial"/>
                <a:sym typeface="Questrial"/>
              </a:rPr>
              <a:t>Don’t worry about being “with it” or being embarrassed. </a:t>
            </a:r>
            <a:endParaRPr sz="1400" dirty="0">
              <a:latin typeface="+mj-lt"/>
              <a:ea typeface="Questrial"/>
              <a:cs typeface="Questrial"/>
              <a:sym typeface="Questrial"/>
            </a:endParaRPr>
          </a:p>
        </p:txBody>
      </p:sp>
      <p:sp>
        <p:nvSpPr>
          <p:cNvPr id="181" name="Shape 181"/>
          <p:cNvSpPr txBox="1"/>
          <p:nvPr/>
        </p:nvSpPr>
        <p:spPr>
          <a:xfrm>
            <a:off x="311700" y="4225375"/>
            <a:ext cx="8520600" cy="66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b="1">
                <a:solidFill>
                  <a:schemeClr val="dk2"/>
                </a:solidFill>
                <a:latin typeface="+mj-lt"/>
                <a:ea typeface="Questrial"/>
                <a:cs typeface="Questrial"/>
                <a:sym typeface="Questrial"/>
              </a:rPr>
              <a:t>Remember: it’s okay to say that you don’t know. </a:t>
            </a:r>
            <a:br>
              <a:rPr lang="en-GB" b="1">
                <a:solidFill>
                  <a:schemeClr val="dk2"/>
                </a:solidFill>
                <a:latin typeface="+mj-lt"/>
                <a:ea typeface="Questrial"/>
                <a:cs typeface="Questrial"/>
                <a:sym typeface="Questrial"/>
              </a:rPr>
            </a:br>
            <a:r>
              <a:rPr lang="en-GB" b="1">
                <a:solidFill>
                  <a:schemeClr val="dk2"/>
                </a:solidFill>
                <a:latin typeface="+mj-lt"/>
                <a:ea typeface="Questrial"/>
                <a:cs typeface="Questrial"/>
                <a:sym typeface="Questrial"/>
              </a:rPr>
              <a:t>Follow up with offering to find the answer or working with your child to find the answer. </a:t>
            </a:r>
            <a:br>
              <a:rPr lang="en-GB" b="1">
                <a:solidFill>
                  <a:schemeClr val="dk2"/>
                </a:solidFill>
                <a:latin typeface="+mj-lt"/>
                <a:ea typeface="Questrial"/>
                <a:cs typeface="Questrial"/>
                <a:sym typeface="Questrial"/>
              </a:rPr>
            </a:br>
            <a:r>
              <a:rPr lang="en-GB" b="1">
                <a:solidFill>
                  <a:schemeClr val="dk2"/>
                </a:solidFill>
                <a:latin typeface="+mj-lt"/>
                <a:ea typeface="Questrial"/>
                <a:cs typeface="Questrial"/>
                <a:sym typeface="Questrial"/>
              </a:rPr>
              <a:t>Then do so.</a:t>
            </a:r>
            <a:endParaRPr b="1">
              <a:latin typeface="+mj-lt"/>
            </a:endParaRPr>
          </a:p>
        </p:txBody>
      </p:sp>
      <p:pic>
        <p:nvPicPr>
          <p:cNvPr id="182" name="Shape 182"/>
          <p:cNvPicPr preferRelativeResize="0"/>
          <p:nvPr/>
        </p:nvPicPr>
        <p:blipFill>
          <a:blip r:embed="rId5">
            <a:alphaModFix/>
          </a:blip>
          <a:stretch>
            <a:fillRect/>
          </a:stretch>
        </p:blipFill>
        <p:spPr>
          <a:xfrm>
            <a:off x="6663020" y="2275963"/>
            <a:ext cx="2169280" cy="1833650"/>
          </a:xfrm>
          <a:prstGeom prst="rect">
            <a:avLst/>
          </a:prstGeom>
          <a:noFill/>
          <a:ln>
            <a:noFill/>
          </a:ln>
        </p:spPr>
      </p:pic>
      <p:pic>
        <p:nvPicPr>
          <p:cNvPr id="2" name="Slide 8">
            <a:hlinkClick r:id="" action="ppaction://media"/>
            <a:extLst>
              <a:ext uri="{FF2B5EF4-FFF2-40B4-BE49-F238E27FC236}">
                <a16:creationId xmlns:a16="http://schemas.microsoft.com/office/drawing/2014/main" id="{F8E2DB4B-0DF1-41ED-B98A-7CDD84C3FE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2548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dirty="0">
                <a:latin typeface="+mj-lt"/>
              </a:rPr>
              <a:t>Activity 2: Encouraging Healthy Conversations</a:t>
            </a:r>
            <a:endParaRPr dirty="0">
              <a:latin typeface="+mj-lt"/>
            </a:endParaRPr>
          </a:p>
        </p:txBody>
      </p:sp>
      <p:pic>
        <p:nvPicPr>
          <p:cNvPr id="188" name="Shape 188" descr="If and when you decide you want to be in a relationship with someone, it is important to understand the difference between a healthy relationship and an unhealthy relationship. A few important qualities of a healthy relationship are communication, trust, physical and emotional safety and respect." title="What Makes A Relationship Healthy?">
            <a:hlinkClick r:id="rId5"/>
          </p:cNvPr>
          <p:cNvPicPr preferRelativeResize="0"/>
          <p:nvPr/>
        </p:nvPicPr>
        <p:blipFill>
          <a:blip r:embed="rId6">
            <a:alphaModFix/>
          </a:blip>
          <a:stretch>
            <a:fillRect/>
          </a:stretch>
        </p:blipFill>
        <p:spPr>
          <a:xfrm>
            <a:off x="4853750" y="1375325"/>
            <a:ext cx="3978550" cy="2983925"/>
          </a:xfrm>
          <a:prstGeom prst="rect">
            <a:avLst/>
          </a:prstGeom>
          <a:noFill/>
          <a:ln>
            <a:noFill/>
          </a:ln>
        </p:spPr>
      </p:pic>
      <p:sp>
        <p:nvSpPr>
          <p:cNvPr id="189" name="Shape 189"/>
          <p:cNvSpPr txBox="1"/>
          <p:nvPr/>
        </p:nvSpPr>
        <p:spPr>
          <a:xfrm>
            <a:off x="4853725" y="4359250"/>
            <a:ext cx="3978600" cy="77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GB" sz="1500" dirty="0">
                <a:solidFill>
                  <a:schemeClr val="dk2"/>
                </a:solidFill>
                <a:latin typeface="+mj-lt"/>
                <a:ea typeface="Questrial"/>
                <a:cs typeface="Questrial"/>
                <a:sym typeface="Questrial"/>
              </a:rPr>
              <a:t>Healthy </a:t>
            </a:r>
            <a:r>
              <a:rPr lang="en-GB" sz="1500" dirty="0">
                <a:uFill>
                  <a:noFill/>
                </a:uFill>
                <a:latin typeface="+mj-lt"/>
                <a:ea typeface="Questrial"/>
                <a:cs typeface="Questrial"/>
                <a:sym typeface="Questrial"/>
              </a:rPr>
              <a:t>Relationship Video </a:t>
            </a:r>
            <a:r>
              <a:rPr lang="en-GB" sz="1500" dirty="0">
                <a:solidFill>
                  <a:schemeClr val="dk2"/>
                </a:solidFill>
                <a:latin typeface="+mj-lt"/>
                <a:ea typeface="Questrial"/>
                <a:cs typeface="Questrial"/>
                <a:sym typeface="Questrial"/>
              </a:rPr>
              <a:t>from AMAZE</a:t>
            </a:r>
            <a:endParaRPr sz="1500" dirty="0">
              <a:solidFill>
                <a:schemeClr val="dk2"/>
              </a:solidFill>
              <a:latin typeface="+mj-lt"/>
              <a:ea typeface="Questrial"/>
              <a:cs typeface="Questrial"/>
              <a:sym typeface="Questrial"/>
            </a:endParaRPr>
          </a:p>
        </p:txBody>
      </p:sp>
      <p:pic>
        <p:nvPicPr>
          <p:cNvPr id="190" name="Shape 190"/>
          <p:cNvPicPr preferRelativeResize="0"/>
          <p:nvPr/>
        </p:nvPicPr>
        <p:blipFill>
          <a:blip r:embed="rId7">
            <a:alphaModFix/>
          </a:blip>
          <a:stretch>
            <a:fillRect/>
          </a:stretch>
        </p:blipFill>
        <p:spPr>
          <a:xfrm>
            <a:off x="497925" y="1719525"/>
            <a:ext cx="3810000" cy="2295525"/>
          </a:xfrm>
          <a:prstGeom prst="rect">
            <a:avLst/>
          </a:prstGeom>
          <a:noFill/>
          <a:ln>
            <a:noFill/>
          </a:ln>
        </p:spPr>
      </p:pic>
      <p:pic>
        <p:nvPicPr>
          <p:cNvPr id="2" name="Slide 9">
            <a:hlinkClick r:id="" action="ppaction://media"/>
            <a:extLst>
              <a:ext uri="{FF2B5EF4-FFF2-40B4-BE49-F238E27FC236}">
                <a16:creationId xmlns:a16="http://schemas.microsoft.com/office/drawing/2014/main" id="{C93BD64F-3981-449B-BD0C-6C8ED08A26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2826" y="4425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1559</Words>
  <Application>Microsoft Office PowerPoint</Application>
  <PresentationFormat>On-screen Show (16:9)</PresentationFormat>
  <Paragraphs>290</Paragraphs>
  <Slides>15</Slides>
  <Notes>15</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Source Code Pro</vt:lpstr>
      <vt:lpstr>Montserrat</vt:lpstr>
      <vt:lpstr>Arial</vt:lpstr>
      <vt:lpstr>Oswald</vt:lpstr>
      <vt:lpstr>Questrial</vt:lpstr>
      <vt:lpstr>Verdana</vt:lpstr>
      <vt:lpstr>Roboto</vt:lpstr>
      <vt:lpstr>Modern Writer</vt:lpstr>
      <vt:lpstr>Advocacy Training</vt:lpstr>
      <vt:lpstr>PowerPoint Presentation</vt:lpstr>
      <vt:lpstr>Overview: Goal</vt:lpstr>
      <vt:lpstr>Basics: Statistics</vt:lpstr>
      <vt:lpstr>Basics: Types of Sex Education</vt:lpstr>
      <vt:lpstr>Health Education Standards</vt:lpstr>
      <vt:lpstr>Activity 1: Getting on the Same Page</vt:lpstr>
      <vt:lpstr>Parents: Communicating with Your Child(ren)</vt:lpstr>
      <vt:lpstr>Activity 2: Encouraging Healthy Conversations</vt:lpstr>
      <vt:lpstr>Government: Local Law</vt:lpstr>
      <vt:lpstr>Government: Local Decision-Makers</vt:lpstr>
      <vt:lpstr>Make Your Voice Heard</vt:lpstr>
      <vt:lpstr> Meetings</vt:lpstr>
      <vt:lpstr>(2) Vote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Advocacy Training</dc:title>
  <dc:creator>Alexis</dc:creator>
  <cp:lastModifiedBy>Alexis Jung Suh</cp:lastModifiedBy>
  <cp:revision>14</cp:revision>
  <dcterms:modified xsi:type="dcterms:W3CDTF">2018-06-05T16:49:46Z</dcterms:modified>
</cp:coreProperties>
</file>